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7" r:id="rId3"/>
    <p:sldId id="258" r:id="rId4"/>
    <p:sldId id="291"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Lst>
  <p:sldSz cx="9144000" cy="6858000" type="screen4x3"/>
  <p:notesSz cx="6858000" cy="9144000"/>
  <p:embeddedFontLst>
    <p:embeddedFont>
      <p:font typeface="Calibri" panose="020F0502020204030204" pitchFamily="34" charset="0"/>
      <p:regular r:id="rId39"/>
      <p:bold r:id="rId40"/>
      <p:italic r:id="rId41"/>
      <p:boldItalic r:id="rId42"/>
    </p:embeddedFont>
    <p:embeddedFont>
      <p:font typeface="Cambria Math" panose="02040503050406030204" pitchFamily="18" charset="0"/>
      <p:regular r:id="rId43"/>
    </p:embeddedFont>
    <p:embeddedFont>
      <p:font typeface="Quattrocento Sans"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0F843B-E6BA-4254-95C2-D8C96EF7A249}">
  <a:tblStyle styleId="{E60F843B-E6BA-4254-95C2-D8C96EF7A2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4F1F1C6-5792-4D09-96E5-C16C1CE3A855}"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1467" y="5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ru-RU"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43ae07459_0_1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d43ae07459_0_1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d43ae07459_0_1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d43ae07459_0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d43ae07459_0_1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d43ae07459_0_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d43ae07459_0_2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d43ae07459_0_2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d43ae07459_0_2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d43ae07459_0_2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d43ae07459_0_2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d43ae07459_0_2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d43ae07459_0_2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d43ae07459_0_2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43ae07459_0_2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gd43ae07459_0_2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d43ae07459_0_2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gd43ae07459_0_2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43ae07459_0_3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d43ae07459_0_3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43ae07459_0_3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d43ae07459_0_3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d43ae07459_0_3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d43ae07459_0_3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d43ae07459_0_4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d43ae07459_0_4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d43ae07459_0_4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d43ae07459_0_4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d43ae07459_0_5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gd43ae07459_0_5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d43ae07459_0_4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d43ae07459_0_4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d43ae07459_0_3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gd43ae07459_0_3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d43ae07459_0_3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d43ae07459_0_3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d43ae07459_0_4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gd43ae07459_0_4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d43ae07459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d43ae07459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d43ae07459_0_6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gd43ae07459_0_6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d43ae07459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gd43ae07459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d43ae07459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gd43ae07459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d43ae07459_0_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gd43ae07459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d43ae07459_0_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gd43ae07459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0198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d43ae07459_0_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d43ae07459_0_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43ae07459_0_1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d43ae07459_0_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d43ae07459_0_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d43ae07459_0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a:ea typeface="Calibri"/>
                <a:cs typeface="Calibri"/>
                <a:sym typeface="Calibri"/>
              </a:defRPr>
            </a:lvl1pPr>
            <a:lvl2pPr marL="0" marR="0" lvl="1" indent="0" algn="r">
              <a:spcBef>
                <a:spcPts val="0"/>
              </a:spcBef>
              <a:spcAft>
                <a:spcPts val="0"/>
              </a:spcAft>
              <a:buNone/>
              <a:defRPr sz="1200">
                <a:solidFill>
                  <a:srgbClr val="898989"/>
                </a:solidFill>
                <a:latin typeface="Calibri"/>
                <a:ea typeface="Calibri"/>
                <a:cs typeface="Calibri"/>
                <a:sym typeface="Calibri"/>
              </a:defRPr>
            </a:lvl2pPr>
            <a:lvl3pPr marL="0" marR="0" lvl="2" indent="0" algn="r">
              <a:spcBef>
                <a:spcPts val="0"/>
              </a:spcBef>
              <a:spcAft>
                <a:spcPts val="0"/>
              </a:spcAft>
              <a:buNone/>
              <a:defRPr sz="1200">
                <a:solidFill>
                  <a:srgbClr val="898989"/>
                </a:solidFill>
                <a:latin typeface="Calibri"/>
                <a:ea typeface="Calibri"/>
                <a:cs typeface="Calibri"/>
                <a:sym typeface="Calibri"/>
              </a:defRPr>
            </a:lvl3pPr>
            <a:lvl4pPr marL="0" marR="0" lvl="3" indent="0" algn="r">
              <a:spcBef>
                <a:spcPts val="0"/>
              </a:spcBef>
              <a:spcAft>
                <a:spcPts val="0"/>
              </a:spcAft>
              <a:buNone/>
              <a:defRPr sz="1200">
                <a:solidFill>
                  <a:srgbClr val="898989"/>
                </a:solidFill>
                <a:latin typeface="Calibri"/>
                <a:ea typeface="Calibri"/>
                <a:cs typeface="Calibri"/>
                <a:sym typeface="Calibri"/>
              </a:defRPr>
            </a:lvl4pPr>
            <a:lvl5pPr marL="0" marR="0" lvl="4" indent="0" algn="r">
              <a:spcBef>
                <a:spcPts val="0"/>
              </a:spcBef>
              <a:spcAft>
                <a:spcPts val="0"/>
              </a:spcAft>
              <a:buNone/>
              <a:defRPr sz="1200">
                <a:solidFill>
                  <a:srgbClr val="898989"/>
                </a:solidFill>
                <a:latin typeface="Calibri"/>
                <a:ea typeface="Calibri"/>
                <a:cs typeface="Calibri"/>
                <a:sym typeface="Calibri"/>
              </a:defRPr>
            </a:lvl5pPr>
            <a:lvl6pPr marL="0" marR="0" lvl="5" indent="0" algn="r">
              <a:spcBef>
                <a:spcPts val="0"/>
              </a:spcBef>
              <a:spcAft>
                <a:spcPts val="0"/>
              </a:spcAft>
              <a:buNone/>
              <a:defRPr sz="1200">
                <a:solidFill>
                  <a:srgbClr val="898989"/>
                </a:solidFill>
                <a:latin typeface="Calibri"/>
                <a:ea typeface="Calibri"/>
                <a:cs typeface="Calibri"/>
                <a:sym typeface="Calibri"/>
              </a:defRPr>
            </a:lvl6pPr>
            <a:lvl7pPr marL="0" marR="0" lvl="6" indent="0" algn="r">
              <a:spcBef>
                <a:spcPts val="0"/>
              </a:spcBef>
              <a:spcAft>
                <a:spcPts val="0"/>
              </a:spcAft>
              <a:buNone/>
              <a:defRPr sz="1200">
                <a:solidFill>
                  <a:srgbClr val="898989"/>
                </a:solidFill>
                <a:latin typeface="Calibri"/>
                <a:ea typeface="Calibri"/>
                <a:cs typeface="Calibri"/>
                <a:sym typeface="Calibri"/>
              </a:defRPr>
            </a:lvl7pPr>
            <a:lvl8pPr marL="0" marR="0" lvl="7" indent="0" algn="r">
              <a:spcBef>
                <a:spcPts val="0"/>
              </a:spcBef>
              <a:spcAft>
                <a:spcPts val="0"/>
              </a:spcAft>
              <a:buNone/>
              <a:defRPr sz="1200">
                <a:solidFill>
                  <a:srgbClr val="898989"/>
                </a:solidFill>
                <a:latin typeface="Calibri"/>
                <a:ea typeface="Calibri"/>
                <a:cs typeface="Calibri"/>
                <a:sym typeface="Calibri"/>
              </a:defRPr>
            </a:lvl8pPr>
            <a:lvl9pPr marL="0" marR="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a:ea typeface="Calibri"/>
                <a:cs typeface="Calibri"/>
                <a:sym typeface="Calibri"/>
              </a:defRPr>
            </a:lvl1pPr>
            <a:lvl2pPr marL="0" marR="0" lvl="1" indent="0" algn="r">
              <a:spcBef>
                <a:spcPts val="0"/>
              </a:spcBef>
              <a:spcAft>
                <a:spcPts val="0"/>
              </a:spcAft>
              <a:buNone/>
              <a:defRPr sz="1200">
                <a:solidFill>
                  <a:srgbClr val="898989"/>
                </a:solidFill>
                <a:latin typeface="Calibri"/>
                <a:ea typeface="Calibri"/>
                <a:cs typeface="Calibri"/>
                <a:sym typeface="Calibri"/>
              </a:defRPr>
            </a:lvl2pPr>
            <a:lvl3pPr marL="0" marR="0" lvl="2" indent="0" algn="r">
              <a:spcBef>
                <a:spcPts val="0"/>
              </a:spcBef>
              <a:spcAft>
                <a:spcPts val="0"/>
              </a:spcAft>
              <a:buNone/>
              <a:defRPr sz="1200">
                <a:solidFill>
                  <a:srgbClr val="898989"/>
                </a:solidFill>
                <a:latin typeface="Calibri"/>
                <a:ea typeface="Calibri"/>
                <a:cs typeface="Calibri"/>
                <a:sym typeface="Calibri"/>
              </a:defRPr>
            </a:lvl3pPr>
            <a:lvl4pPr marL="0" marR="0" lvl="3" indent="0" algn="r">
              <a:spcBef>
                <a:spcPts val="0"/>
              </a:spcBef>
              <a:spcAft>
                <a:spcPts val="0"/>
              </a:spcAft>
              <a:buNone/>
              <a:defRPr sz="1200">
                <a:solidFill>
                  <a:srgbClr val="898989"/>
                </a:solidFill>
                <a:latin typeface="Calibri"/>
                <a:ea typeface="Calibri"/>
                <a:cs typeface="Calibri"/>
                <a:sym typeface="Calibri"/>
              </a:defRPr>
            </a:lvl4pPr>
            <a:lvl5pPr marL="0" marR="0" lvl="4" indent="0" algn="r">
              <a:spcBef>
                <a:spcPts val="0"/>
              </a:spcBef>
              <a:spcAft>
                <a:spcPts val="0"/>
              </a:spcAft>
              <a:buNone/>
              <a:defRPr sz="1200">
                <a:solidFill>
                  <a:srgbClr val="898989"/>
                </a:solidFill>
                <a:latin typeface="Calibri"/>
                <a:ea typeface="Calibri"/>
                <a:cs typeface="Calibri"/>
                <a:sym typeface="Calibri"/>
              </a:defRPr>
            </a:lvl5pPr>
            <a:lvl6pPr marL="0" marR="0" lvl="5" indent="0" algn="r">
              <a:spcBef>
                <a:spcPts val="0"/>
              </a:spcBef>
              <a:spcAft>
                <a:spcPts val="0"/>
              </a:spcAft>
              <a:buNone/>
              <a:defRPr sz="1200">
                <a:solidFill>
                  <a:srgbClr val="898989"/>
                </a:solidFill>
                <a:latin typeface="Calibri"/>
                <a:ea typeface="Calibri"/>
                <a:cs typeface="Calibri"/>
                <a:sym typeface="Calibri"/>
              </a:defRPr>
            </a:lvl6pPr>
            <a:lvl7pPr marL="0" marR="0" lvl="6" indent="0" algn="r">
              <a:spcBef>
                <a:spcPts val="0"/>
              </a:spcBef>
              <a:spcAft>
                <a:spcPts val="0"/>
              </a:spcAft>
              <a:buNone/>
              <a:defRPr sz="1200">
                <a:solidFill>
                  <a:srgbClr val="898989"/>
                </a:solidFill>
                <a:latin typeface="Calibri"/>
                <a:ea typeface="Calibri"/>
                <a:cs typeface="Calibri"/>
                <a:sym typeface="Calibri"/>
              </a:defRPr>
            </a:lvl7pPr>
            <a:lvl8pPr marL="0" marR="0" lvl="7" indent="0" algn="r">
              <a:spcBef>
                <a:spcPts val="0"/>
              </a:spcBef>
              <a:spcAft>
                <a:spcPts val="0"/>
              </a:spcAft>
              <a:buNone/>
              <a:defRPr sz="1200">
                <a:solidFill>
                  <a:srgbClr val="898989"/>
                </a:solidFill>
                <a:latin typeface="Calibri"/>
                <a:ea typeface="Calibri"/>
                <a:cs typeface="Calibri"/>
                <a:sym typeface="Calibri"/>
              </a:defRPr>
            </a:lvl8pPr>
            <a:lvl9pPr marL="0" marR="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a:ea typeface="Calibri"/>
                <a:cs typeface="Calibri"/>
                <a:sym typeface="Calibri"/>
              </a:defRPr>
            </a:lvl1pPr>
            <a:lvl2pPr marL="0" marR="0" lvl="1" indent="0" algn="r">
              <a:spcBef>
                <a:spcPts val="0"/>
              </a:spcBef>
              <a:spcAft>
                <a:spcPts val="0"/>
              </a:spcAft>
              <a:buNone/>
              <a:defRPr sz="1200">
                <a:solidFill>
                  <a:srgbClr val="898989"/>
                </a:solidFill>
                <a:latin typeface="Calibri"/>
                <a:ea typeface="Calibri"/>
                <a:cs typeface="Calibri"/>
                <a:sym typeface="Calibri"/>
              </a:defRPr>
            </a:lvl2pPr>
            <a:lvl3pPr marL="0" marR="0" lvl="2" indent="0" algn="r">
              <a:spcBef>
                <a:spcPts val="0"/>
              </a:spcBef>
              <a:spcAft>
                <a:spcPts val="0"/>
              </a:spcAft>
              <a:buNone/>
              <a:defRPr sz="1200">
                <a:solidFill>
                  <a:srgbClr val="898989"/>
                </a:solidFill>
                <a:latin typeface="Calibri"/>
                <a:ea typeface="Calibri"/>
                <a:cs typeface="Calibri"/>
                <a:sym typeface="Calibri"/>
              </a:defRPr>
            </a:lvl3pPr>
            <a:lvl4pPr marL="0" marR="0" lvl="3" indent="0" algn="r">
              <a:spcBef>
                <a:spcPts val="0"/>
              </a:spcBef>
              <a:spcAft>
                <a:spcPts val="0"/>
              </a:spcAft>
              <a:buNone/>
              <a:defRPr sz="1200">
                <a:solidFill>
                  <a:srgbClr val="898989"/>
                </a:solidFill>
                <a:latin typeface="Calibri"/>
                <a:ea typeface="Calibri"/>
                <a:cs typeface="Calibri"/>
                <a:sym typeface="Calibri"/>
              </a:defRPr>
            </a:lvl4pPr>
            <a:lvl5pPr marL="0" marR="0" lvl="4" indent="0" algn="r">
              <a:spcBef>
                <a:spcPts val="0"/>
              </a:spcBef>
              <a:spcAft>
                <a:spcPts val="0"/>
              </a:spcAft>
              <a:buNone/>
              <a:defRPr sz="1200">
                <a:solidFill>
                  <a:srgbClr val="898989"/>
                </a:solidFill>
                <a:latin typeface="Calibri"/>
                <a:ea typeface="Calibri"/>
                <a:cs typeface="Calibri"/>
                <a:sym typeface="Calibri"/>
              </a:defRPr>
            </a:lvl5pPr>
            <a:lvl6pPr marL="0" marR="0" lvl="5" indent="0" algn="r">
              <a:spcBef>
                <a:spcPts val="0"/>
              </a:spcBef>
              <a:spcAft>
                <a:spcPts val="0"/>
              </a:spcAft>
              <a:buNone/>
              <a:defRPr sz="1200">
                <a:solidFill>
                  <a:srgbClr val="898989"/>
                </a:solidFill>
                <a:latin typeface="Calibri"/>
                <a:ea typeface="Calibri"/>
                <a:cs typeface="Calibri"/>
                <a:sym typeface="Calibri"/>
              </a:defRPr>
            </a:lvl6pPr>
            <a:lvl7pPr marL="0" marR="0" lvl="6" indent="0" algn="r">
              <a:spcBef>
                <a:spcPts val="0"/>
              </a:spcBef>
              <a:spcAft>
                <a:spcPts val="0"/>
              </a:spcAft>
              <a:buNone/>
              <a:defRPr sz="1200">
                <a:solidFill>
                  <a:srgbClr val="898989"/>
                </a:solidFill>
                <a:latin typeface="Calibri"/>
                <a:ea typeface="Calibri"/>
                <a:cs typeface="Calibri"/>
                <a:sym typeface="Calibri"/>
              </a:defRPr>
            </a:lvl7pPr>
            <a:lvl8pPr marL="0" marR="0" lvl="7" indent="0" algn="r">
              <a:spcBef>
                <a:spcPts val="0"/>
              </a:spcBef>
              <a:spcAft>
                <a:spcPts val="0"/>
              </a:spcAft>
              <a:buNone/>
              <a:defRPr sz="1200">
                <a:solidFill>
                  <a:srgbClr val="898989"/>
                </a:solidFill>
                <a:latin typeface="Calibri"/>
                <a:ea typeface="Calibri"/>
                <a:cs typeface="Calibri"/>
                <a:sym typeface="Calibri"/>
              </a:defRPr>
            </a:lvl8pPr>
            <a:lvl9pPr marL="0" marR="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a:ea typeface="Calibri"/>
                <a:cs typeface="Calibri"/>
                <a:sym typeface="Calibri"/>
              </a:defRPr>
            </a:lvl1pPr>
            <a:lvl2pPr marL="0" marR="0" lvl="1" indent="0" algn="r">
              <a:spcBef>
                <a:spcPts val="0"/>
              </a:spcBef>
              <a:spcAft>
                <a:spcPts val="0"/>
              </a:spcAft>
              <a:buNone/>
              <a:defRPr sz="1200">
                <a:solidFill>
                  <a:srgbClr val="898989"/>
                </a:solidFill>
                <a:latin typeface="Calibri"/>
                <a:ea typeface="Calibri"/>
                <a:cs typeface="Calibri"/>
                <a:sym typeface="Calibri"/>
              </a:defRPr>
            </a:lvl2pPr>
            <a:lvl3pPr marL="0" marR="0" lvl="2" indent="0" algn="r">
              <a:spcBef>
                <a:spcPts val="0"/>
              </a:spcBef>
              <a:spcAft>
                <a:spcPts val="0"/>
              </a:spcAft>
              <a:buNone/>
              <a:defRPr sz="1200">
                <a:solidFill>
                  <a:srgbClr val="898989"/>
                </a:solidFill>
                <a:latin typeface="Calibri"/>
                <a:ea typeface="Calibri"/>
                <a:cs typeface="Calibri"/>
                <a:sym typeface="Calibri"/>
              </a:defRPr>
            </a:lvl3pPr>
            <a:lvl4pPr marL="0" marR="0" lvl="3" indent="0" algn="r">
              <a:spcBef>
                <a:spcPts val="0"/>
              </a:spcBef>
              <a:spcAft>
                <a:spcPts val="0"/>
              </a:spcAft>
              <a:buNone/>
              <a:defRPr sz="1200">
                <a:solidFill>
                  <a:srgbClr val="898989"/>
                </a:solidFill>
                <a:latin typeface="Calibri"/>
                <a:ea typeface="Calibri"/>
                <a:cs typeface="Calibri"/>
                <a:sym typeface="Calibri"/>
              </a:defRPr>
            </a:lvl4pPr>
            <a:lvl5pPr marL="0" marR="0" lvl="4" indent="0" algn="r">
              <a:spcBef>
                <a:spcPts val="0"/>
              </a:spcBef>
              <a:spcAft>
                <a:spcPts val="0"/>
              </a:spcAft>
              <a:buNone/>
              <a:defRPr sz="1200">
                <a:solidFill>
                  <a:srgbClr val="898989"/>
                </a:solidFill>
                <a:latin typeface="Calibri"/>
                <a:ea typeface="Calibri"/>
                <a:cs typeface="Calibri"/>
                <a:sym typeface="Calibri"/>
              </a:defRPr>
            </a:lvl5pPr>
            <a:lvl6pPr marL="0" marR="0" lvl="5" indent="0" algn="r">
              <a:spcBef>
                <a:spcPts val="0"/>
              </a:spcBef>
              <a:spcAft>
                <a:spcPts val="0"/>
              </a:spcAft>
              <a:buNone/>
              <a:defRPr sz="1200">
                <a:solidFill>
                  <a:srgbClr val="898989"/>
                </a:solidFill>
                <a:latin typeface="Calibri"/>
                <a:ea typeface="Calibri"/>
                <a:cs typeface="Calibri"/>
                <a:sym typeface="Calibri"/>
              </a:defRPr>
            </a:lvl6pPr>
            <a:lvl7pPr marL="0" marR="0" lvl="6" indent="0" algn="r">
              <a:spcBef>
                <a:spcPts val="0"/>
              </a:spcBef>
              <a:spcAft>
                <a:spcPts val="0"/>
              </a:spcAft>
              <a:buNone/>
              <a:defRPr sz="1200">
                <a:solidFill>
                  <a:srgbClr val="898989"/>
                </a:solidFill>
                <a:latin typeface="Calibri"/>
                <a:ea typeface="Calibri"/>
                <a:cs typeface="Calibri"/>
                <a:sym typeface="Calibri"/>
              </a:defRPr>
            </a:lvl7pPr>
            <a:lvl8pPr marL="0" marR="0" lvl="7" indent="0" algn="r">
              <a:spcBef>
                <a:spcPts val="0"/>
              </a:spcBef>
              <a:spcAft>
                <a:spcPts val="0"/>
              </a:spcAft>
              <a:buNone/>
              <a:defRPr sz="1200">
                <a:solidFill>
                  <a:srgbClr val="898989"/>
                </a:solidFill>
                <a:latin typeface="Calibri"/>
                <a:ea typeface="Calibri"/>
                <a:cs typeface="Calibri"/>
                <a:sym typeface="Calibri"/>
              </a:defRPr>
            </a:lvl8pPr>
            <a:lvl9pPr marL="0" marR="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a:ea typeface="Calibri"/>
                <a:cs typeface="Calibri"/>
                <a:sym typeface="Calibri"/>
              </a:defRPr>
            </a:lvl1pPr>
            <a:lvl2pPr marL="0" marR="0" lvl="1" indent="0" algn="r">
              <a:spcBef>
                <a:spcPts val="0"/>
              </a:spcBef>
              <a:spcAft>
                <a:spcPts val="0"/>
              </a:spcAft>
              <a:buNone/>
              <a:defRPr sz="1200">
                <a:solidFill>
                  <a:srgbClr val="898989"/>
                </a:solidFill>
                <a:latin typeface="Calibri"/>
                <a:ea typeface="Calibri"/>
                <a:cs typeface="Calibri"/>
                <a:sym typeface="Calibri"/>
              </a:defRPr>
            </a:lvl2pPr>
            <a:lvl3pPr marL="0" marR="0" lvl="2" indent="0" algn="r">
              <a:spcBef>
                <a:spcPts val="0"/>
              </a:spcBef>
              <a:spcAft>
                <a:spcPts val="0"/>
              </a:spcAft>
              <a:buNone/>
              <a:defRPr sz="1200">
                <a:solidFill>
                  <a:srgbClr val="898989"/>
                </a:solidFill>
                <a:latin typeface="Calibri"/>
                <a:ea typeface="Calibri"/>
                <a:cs typeface="Calibri"/>
                <a:sym typeface="Calibri"/>
              </a:defRPr>
            </a:lvl3pPr>
            <a:lvl4pPr marL="0" marR="0" lvl="3" indent="0" algn="r">
              <a:spcBef>
                <a:spcPts val="0"/>
              </a:spcBef>
              <a:spcAft>
                <a:spcPts val="0"/>
              </a:spcAft>
              <a:buNone/>
              <a:defRPr sz="1200">
                <a:solidFill>
                  <a:srgbClr val="898989"/>
                </a:solidFill>
                <a:latin typeface="Calibri"/>
                <a:ea typeface="Calibri"/>
                <a:cs typeface="Calibri"/>
                <a:sym typeface="Calibri"/>
              </a:defRPr>
            </a:lvl4pPr>
            <a:lvl5pPr marL="0" marR="0" lvl="4" indent="0" algn="r">
              <a:spcBef>
                <a:spcPts val="0"/>
              </a:spcBef>
              <a:spcAft>
                <a:spcPts val="0"/>
              </a:spcAft>
              <a:buNone/>
              <a:defRPr sz="1200">
                <a:solidFill>
                  <a:srgbClr val="898989"/>
                </a:solidFill>
                <a:latin typeface="Calibri"/>
                <a:ea typeface="Calibri"/>
                <a:cs typeface="Calibri"/>
                <a:sym typeface="Calibri"/>
              </a:defRPr>
            </a:lvl5pPr>
            <a:lvl6pPr marL="0" marR="0" lvl="5" indent="0" algn="r">
              <a:spcBef>
                <a:spcPts val="0"/>
              </a:spcBef>
              <a:spcAft>
                <a:spcPts val="0"/>
              </a:spcAft>
              <a:buNone/>
              <a:defRPr sz="1200">
                <a:solidFill>
                  <a:srgbClr val="898989"/>
                </a:solidFill>
                <a:latin typeface="Calibri"/>
                <a:ea typeface="Calibri"/>
                <a:cs typeface="Calibri"/>
                <a:sym typeface="Calibri"/>
              </a:defRPr>
            </a:lvl6pPr>
            <a:lvl7pPr marL="0" marR="0" lvl="6" indent="0" algn="r">
              <a:spcBef>
                <a:spcPts val="0"/>
              </a:spcBef>
              <a:spcAft>
                <a:spcPts val="0"/>
              </a:spcAft>
              <a:buNone/>
              <a:defRPr sz="1200">
                <a:solidFill>
                  <a:srgbClr val="898989"/>
                </a:solidFill>
                <a:latin typeface="Calibri"/>
                <a:ea typeface="Calibri"/>
                <a:cs typeface="Calibri"/>
                <a:sym typeface="Calibri"/>
              </a:defRPr>
            </a:lvl7pPr>
            <a:lvl8pPr marL="0" marR="0" lvl="7" indent="0" algn="r">
              <a:spcBef>
                <a:spcPts val="0"/>
              </a:spcBef>
              <a:spcAft>
                <a:spcPts val="0"/>
              </a:spcAft>
              <a:buNone/>
              <a:defRPr sz="1200">
                <a:solidFill>
                  <a:srgbClr val="898989"/>
                </a:solidFill>
                <a:latin typeface="Calibri"/>
                <a:ea typeface="Calibri"/>
                <a:cs typeface="Calibri"/>
                <a:sym typeface="Calibri"/>
              </a:defRPr>
            </a:lvl8pPr>
            <a:lvl9pPr marL="0" marR="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a:ea typeface="Calibri"/>
                <a:cs typeface="Calibri"/>
                <a:sym typeface="Calibri"/>
              </a:defRPr>
            </a:lvl1pPr>
            <a:lvl2pPr marL="0" marR="0" lvl="1" indent="0" algn="r">
              <a:spcBef>
                <a:spcPts val="0"/>
              </a:spcBef>
              <a:spcAft>
                <a:spcPts val="0"/>
              </a:spcAft>
              <a:buNone/>
              <a:defRPr sz="1200">
                <a:solidFill>
                  <a:srgbClr val="898989"/>
                </a:solidFill>
                <a:latin typeface="Calibri"/>
                <a:ea typeface="Calibri"/>
                <a:cs typeface="Calibri"/>
                <a:sym typeface="Calibri"/>
              </a:defRPr>
            </a:lvl2pPr>
            <a:lvl3pPr marL="0" marR="0" lvl="2" indent="0" algn="r">
              <a:spcBef>
                <a:spcPts val="0"/>
              </a:spcBef>
              <a:spcAft>
                <a:spcPts val="0"/>
              </a:spcAft>
              <a:buNone/>
              <a:defRPr sz="1200">
                <a:solidFill>
                  <a:srgbClr val="898989"/>
                </a:solidFill>
                <a:latin typeface="Calibri"/>
                <a:ea typeface="Calibri"/>
                <a:cs typeface="Calibri"/>
                <a:sym typeface="Calibri"/>
              </a:defRPr>
            </a:lvl3pPr>
            <a:lvl4pPr marL="0" marR="0" lvl="3" indent="0" algn="r">
              <a:spcBef>
                <a:spcPts val="0"/>
              </a:spcBef>
              <a:spcAft>
                <a:spcPts val="0"/>
              </a:spcAft>
              <a:buNone/>
              <a:defRPr sz="1200">
                <a:solidFill>
                  <a:srgbClr val="898989"/>
                </a:solidFill>
                <a:latin typeface="Calibri"/>
                <a:ea typeface="Calibri"/>
                <a:cs typeface="Calibri"/>
                <a:sym typeface="Calibri"/>
              </a:defRPr>
            </a:lvl4pPr>
            <a:lvl5pPr marL="0" marR="0" lvl="4" indent="0" algn="r">
              <a:spcBef>
                <a:spcPts val="0"/>
              </a:spcBef>
              <a:spcAft>
                <a:spcPts val="0"/>
              </a:spcAft>
              <a:buNone/>
              <a:defRPr sz="1200">
                <a:solidFill>
                  <a:srgbClr val="898989"/>
                </a:solidFill>
                <a:latin typeface="Calibri"/>
                <a:ea typeface="Calibri"/>
                <a:cs typeface="Calibri"/>
                <a:sym typeface="Calibri"/>
              </a:defRPr>
            </a:lvl5pPr>
            <a:lvl6pPr marL="0" marR="0" lvl="5" indent="0" algn="r">
              <a:spcBef>
                <a:spcPts val="0"/>
              </a:spcBef>
              <a:spcAft>
                <a:spcPts val="0"/>
              </a:spcAft>
              <a:buNone/>
              <a:defRPr sz="1200">
                <a:solidFill>
                  <a:srgbClr val="898989"/>
                </a:solidFill>
                <a:latin typeface="Calibri"/>
                <a:ea typeface="Calibri"/>
                <a:cs typeface="Calibri"/>
                <a:sym typeface="Calibri"/>
              </a:defRPr>
            </a:lvl6pPr>
            <a:lvl7pPr marL="0" marR="0" lvl="6" indent="0" algn="r">
              <a:spcBef>
                <a:spcPts val="0"/>
              </a:spcBef>
              <a:spcAft>
                <a:spcPts val="0"/>
              </a:spcAft>
              <a:buNone/>
              <a:defRPr sz="1200">
                <a:solidFill>
                  <a:srgbClr val="898989"/>
                </a:solidFill>
                <a:latin typeface="Calibri"/>
                <a:ea typeface="Calibri"/>
                <a:cs typeface="Calibri"/>
                <a:sym typeface="Calibri"/>
              </a:defRPr>
            </a:lvl7pPr>
            <a:lvl8pPr marL="0" marR="0" lvl="7" indent="0" algn="r">
              <a:spcBef>
                <a:spcPts val="0"/>
              </a:spcBef>
              <a:spcAft>
                <a:spcPts val="0"/>
              </a:spcAft>
              <a:buNone/>
              <a:defRPr sz="1200">
                <a:solidFill>
                  <a:srgbClr val="898989"/>
                </a:solidFill>
                <a:latin typeface="Calibri"/>
                <a:ea typeface="Calibri"/>
                <a:cs typeface="Calibri"/>
                <a:sym typeface="Calibri"/>
              </a:defRPr>
            </a:lvl8pPr>
            <a:lvl9pPr marL="0" marR="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a:ea typeface="Calibri"/>
                <a:cs typeface="Calibri"/>
                <a:sym typeface="Calibri"/>
              </a:defRPr>
            </a:lvl1pPr>
            <a:lvl2pPr marL="0" marR="0" lvl="1" indent="0" algn="r">
              <a:spcBef>
                <a:spcPts val="0"/>
              </a:spcBef>
              <a:spcAft>
                <a:spcPts val="0"/>
              </a:spcAft>
              <a:buNone/>
              <a:defRPr sz="1200">
                <a:solidFill>
                  <a:srgbClr val="898989"/>
                </a:solidFill>
                <a:latin typeface="Calibri"/>
                <a:ea typeface="Calibri"/>
                <a:cs typeface="Calibri"/>
                <a:sym typeface="Calibri"/>
              </a:defRPr>
            </a:lvl2pPr>
            <a:lvl3pPr marL="0" marR="0" lvl="2" indent="0" algn="r">
              <a:spcBef>
                <a:spcPts val="0"/>
              </a:spcBef>
              <a:spcAft>
                <a:spcPts val="0"/>
              </a:spcAft>
              <a:buNone/>
              <a:defRPr sz="1200">
                <a:solidFill>
                  <a:srgbClr val="898989"/>
                </a:solidFill>
                <a:latin typeface="Calibri"/>
                <a:ea typeface="Calibri"/>
                <a:cs typeface="Calibri"/>
                <a:sym typeface="Calibri"/>
              </a:defRPr>
            </a:lvl3pPr>
            <a:lvl4pPr marL="0" marR="0" lvl="3" indent="0" algn="r">
              <a:spcBef>
                <a:spcPts val="0"/>
              </a:spcBef>
              <a:spcAft>
                <a:spcPts val="0"/>
              </a:spcAft>
              <a:buNone/>
              <a:defRPr sz="1200">
                <a:solidFill>
                  <a:srgbClr val="898989"/>
                </a:solidFill>
                <a:latin typeface="Calibri"/>
                <a:ea typeface="Calibri"/>
                <a:cs typeface="Calibri"/>
                <a:sym typeface="Calibri"/>
              </a:defRPr>
            </a:lvl4pPr>
            <a:lvl5pPr marL="0" marR="0" lvl="4" indent="0" algn="r">
              <a:spcBef>
                <a:spcPts val="0"/>
              </a:spcBef>
              <a:spcAft>
                <a:spcPts val="0"/>
              </a:spcAft>
              <a:buNone/>
              <a:defRPr sz="1200">
                <a:solidFill>
                  <a:srgbClr val="898989"/>
                </a:solidFill>
                <a:latin typeface="Calibri"/>
                <a:ea typeface="Calibri"/>
                <a:cs typeface="Calibri"/>
                <a:sym typeface="Calibri"/>
              </a:defRPr>
            </a:lvl5pPr>
            <a:lvl6pPr marL="0" marR="0" lvl="5" indent="0" algn="r">
              <a:spcBef>
                <a:spcPts val="0"/>
              </a:spcBef>
              <a:spcAft>
                <a:spcPts val="0"/>
              </a:spcAft>
              <a:buNone/>
              <a:defRPr sz="1200">
                <a:solidFill>
                  <a:srgbClr val="898989"/>
                </a:solidFill>
                <a:latin typeface="Calibri"/>
                <a:ea typeface="Calibri"/>
                <a:cs typeface="Calibri"/>
                <a:sym typeface="Calibri"/>
              </a:defRPr>
            </a:lvl6pPr>
            <a:lvl7pPr marL="0" marR="0" lvl="6" indent="0" algn="r">
              <a:spcBef>
                <a:spcPts val="0"/>
              </a:spcBef>
              <a:spcAft>
                <a:spcPts val="0"/>
              </a:spcAft>
              <a:buNone/>
              <a:defRPr sz="1200">
                <a:solidFill>
                  <a:srgbClr val="898989"/>
                </a:solidFill>
                <a:latin typeface="Calibri"/>
                <a:ea typeface="Calibri"/>
                <a:cs typeface="Calibri"/>
                <a:sym typeface="Calibri"/>
              </a:defRPr>
            </a:lvl7pPr>
            <a:lvl8pPr marL="0" marR="0" lvl="7" indent="0" algn="r">
              <a:spcBef>
                <a:spcPts val="0"/>
              </a:spcBef>
              <a:spcAft>
                <a:spcPts val="0"/>
              </a:spcAft>
              <a:buNone/>
              <a:defRPr sz="1200">
                <a:solidFill>
                  <a:srgbClr val="898989"/>
                </a:solidFill>
                <a:latin typeface="Calibri"/>
                <a:ea typeface="Calibri"/>
                <a:cs typeface="Calibri"/>
                <a:sym typeface="Calibri"/>
              </a:defRPr>
            </a:lvl8pPr>
            <a:lvl9pPr marL="0" marR="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a:ea typeface="Calibri"/>
                <a:cs typeface="Calibri"/>
                <a:sym typeface="Calibri"/>
              </a:defRPr>
            </a:lvl1pPr>
            <a:lvl2pPr marL="0" marR="0" lvl="1" indent="0" algn="r">
              <a:spcBef>
                <a:spcPts val="0"/>
              </a:spcBef>
              <a:spcAft>
                <a:spcPts val="0"/>
              </a:spcAft>
              <a:buNone/>
              <a:defRPr sz="1200">
                <a:solidFill>
                  <a:srgbClr val="898989"/>
                </a:solidFill>
                <a:latin typeface="Calibri"/>
                <a:ea typeface="Calibri"/>
                <a:cs typeface="Calibri"/>
                <a:sym typeface="Calibri"/>
              </a:defRPr>
            </a:lvl2pPr>
            <a:lvl3pPr marL="0" marR="0" lvl="2" indent="0" algn="r">
              <a:spcBef>
                <a:spcPts val="0"/>
              </a:spcBef>
              <a:spcAft>
                <a:spcPts val="0"/>
              </a:spcAft>
              <a:buNone/>
              <a:defRPr sz="1200">
                <a:solidFill>
                  <a:srgbClr val="898989"/>
                </a:solidFill>
                <a:latin typeface="Calibri"/>
                <a:ea typeface="Calibri"/>
                <a:cs typeface="Calibri"/>
                <a:sym typeface="Calibri"/>
              </a:defRPr>
            </a:lvl3pPr>
            <a:lvl4pPr marL="0" marR="0" lvl="3" indent="0" algn="r">
              <a:spcBef>
                <a:spcPts val="0"/>
              </a:spcBef>
              <a:spcAft>
                <a:spcPts val="0"/>
              </a:spcAft>
              <a:buNone/>
              <a:defRPr sz="1200">
                <a:solidFill>
                  <a:srgbClr val="898989"/>
                </a:solidFill>
                <a:latin typeface="Calibri"/>
                <a:ea typeface="Calibri"/>
                <a:cs typeface="Calibri"/>
                <a:sym typeface="Calibri"/>
              </a:defRPr>
            </a:lvl4pPr>
            <a:lvl5pPr marL="0" marR="0" lvl="4" indent="0" algn="r">
              <a:spcBef>
                <a:spcPts val="0"/>
              </a:spcBef>
              <a:spcAft>
                <a:spcPts val="0"/>
              </a:spcAft>
              <a:buNone/>
              <a:defRPr sz="1200">
                <a:solidFill>
                  <a:srgbClr val="898989"/>
                </a:solidFill>
                <a:latin typeface="Calibri"/>
                <a:ea typeface="Calibri"/>
                <a:cs typeface="Calibri"/>
                <a:sym typeface="Calibri"/>
              </a:defRPr>
            </a:lvl5pPr>
            <a:lvl6pPr marL="0" marR="0" lvl="5" indent="0" algn="r">
              <a:spcBef>
                <a:spcPts val="0"/>
              </a:spcBef>
              <a:spcAft>
                <a:spcPts val="0"/>
              </a:spcAft>
              <a:buNone/>
              <a:defRPr sz="1200">
                <a:solidFill>
                  <a:srgbClr val="898989"/>
                </a:solidFill>
                <a:latin typeface="Calibri"/>
                <a:ea typeface="Calibri"/>
                <a:cs typeface="Calibri"/>
                <a:sym typeface="Calibri"/>
              </a:defRPr>
            </a:lvl6pPr>
            <a:lvl7pPr marL="0" marR="0" lvl="6" indent="0" algn="r">
              <a:spcBef>
                <a:spcPts val="0"/>
              </a:spcBef>
              <a:spcAft>
                <a:spcPts val="0"/>
              </a:spcAft>
              <a:buNone/>
              <a:defRPr sz="1200">
                <a:solidFill>
                  <a:srgbClr val="898989"/>
                </a:solidFill>
                <a:latin typeface="Calibri"/>
                <a:ea typeface="Calibri"/>
                <a:cs typeface="Calibri"/>
                <a:sym typeface="Calibri"/>
              </a:defRPr>
            </a:lvl7pPr>
            <a:lvl8pPr marL="0" marR="0" lvl="7" indent="0" algn="r">
              <a:spcBef>
                <a:spcPts val="0"/>
              </a:spcBef>
              <a:spcAft>
                <a:spcPts val="0"/>
              </a:spcAft>
              <a:buNone/>
              <a:defRPr sz="1200">
                <a:solidFill>
                  <a:srgbClr val="898989"/>
                </a:solidFill>
                <a:latin typeface="Calibri"/>
                <a:ea typeface="Calibri"/>
                <a:cs typeface="Calibri"/>
                <a:sym typeface="Calibri"/>
              </a:defRPr>
            </a:lvl8pPr>
            <a:lvl9pPr marL="0" marR="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98989"/>
                </a:solidFill>
                <a:latin typeface="Calibri"/>
                <a:ea typeface="Calibri"/>
                <a:cs typeface="Calibri"/>
                <a:sym typeface="Calibri"/>
              </a:defRPr>
            </a:lvl1pPr>
            <a:lvl2pPr marL="0" marR="0" lvl="1" indent="0" algn="r">
              <a:spcBef>
                <a:spcPts val="0"/>
              </a:spcBef>
              <a:spcAft>
                <a:spcPts val="0"/>
              </a:spcAft>
              <a:buNone/>
              <a:defRPr sz="1200">
                <a:solidFill>
                  <a:srgbClr val="898989"/>
                </a:solidFill>
                <a:latin typeface="Calibri"/>
                <a:ea typeface="Calibri"/>
                <a:cs typeface="Calibri"/>
                <a:sym typeface="Calibri"/>
              </a:defRPr>
            </a:lvl2pPr>
            <a:lvl3pPr marL="0" marR="0" lvl="2" indent="0" algn="r">
              <a:spcBef>
                <a:spcPts val="0"/>
              </a:spcBef>
              <a:spcAft>
                <a:spcPts val="0"/>
              </a:spcAft>
              <a:buNone/>
              <a:defRPr sz="1200">
                <a:solidFill>
                  <a:srgbClr val="898989"/>
                </a:solidFill>
                <a:latin typeface="Calibri"/>
                <a:ea typeface="Calibri"/>
                <a:cs typeface="Calibri"/>
                <a:sym typeface="Calibri"/>
              </a:defRPr>
            </a:lvl3pPr>
            <a:lvl4pPr marL="0" marR="0" lvl="3" indent="0" algn="r">
              <a:spcBef>
                <a:spcPts val="0"/>
              </a:spcBef>
              <a:spcAft>
                <a:spcPts val="0"/>
              </a:spcAft>
              <a:buNone/>
              <a:defRPr sz="1200">
                <a:solidFill>
                  <a:srgbClr val="898989"/>
                </a:solidFill>
                <a:latin typeface="Calibri"/>
                <a:ea typeface="Calibri"/>
                <a:cs typeface="Calibri"/>
                <a:sym typeface="Calibri"/>
              </a:defRPr>
            </a:lvl4pPr>
            <a:lvl5pPr marL="0" marR="0" lvl="4" indent="0" algn="r">
              <a:spcBef>
                <a:spcPts val="0"/>
              </a:spcBef>
              <a:spcAft>
                <a:spcPts val="0"/>
              </a:spcAft>
              <a:buNone/>
              <a:defRPr sz="1200">
                <a:solidFill>
                  <a:srgbClr val="898989"/>
                </a:solidFill>
                <a:latin typeface="Calibri"/>
                <a:ea typeface="Calibri"/>
                <a:cs typeface="Calibri"/>
                <a:sym typeface="Calibri"/>
              </a:defRPr>
            </a:lvl5pPr>
            <a:lvl6pPr marL="0" marR="0" lvl="5" indent="0" algn="r">
              <a:spcBef>
                <a:spcPts val="0"/>
              </a:spcBef>
              <a:spcAft>
                <a:spcPts val="0"/>
              </a:spcAft>
              <a:buNone/>
              <a:defRPr sz="1200">
                <a:solidFill>
                  <a:srgbClr val="898989"/>
                </a:solidFill>
                <a:latin typeface="Calibri"/>
                <a:ea typeface="Calibri"/>
                <a:cs typeface="Calibri"/>
                <a:sym typeface="Calibri"/>
              </a:defRPr>
            </a:lvl6pPr>
            <a:lvl7pPr marL="0" marR="0" lvl="6" indent="0" algn="r">
              <a:spcBef>
                <a:spcPts val="0"/>
              </a:spcBef>
              <a:spcAft>
                <a:spcPts val="0"/>
              </a:spcAft>
              <a:buNone/>
              <a:defRPr sz="1200">
                <a:solidFill>
                  <a:srgbClr val="898989"/>
                </a:solidFill>
                <a:latin typeface="Calibri"/>
                <a:ea typeface="Calibri"/>
                <a:cs typeface="Calibri"/>
                <a:sym typeface="Calibri"/>
              </a:defRPr>
            </a:lvl7pPr>
            <a:lvl8pPr marL="0" marR="0" lvl="7" indent="0" algn="r">
              <a:spcBef>
                <a:spcPts val="0"/>
              </a:spcBef>
              <a:spcAft>
                <a:spcPts val="0"/>
              </a:spcAft>
              <a:buNone/>
              <a:defRPr sz="1200">
                <a:solidFill>
                  <a:srgbClr val="898989"/>
                </a:solidFill>
                <a:latin typeface="Calibri"/>
                <a:ea typeface="Calibri"/>
                <a:cs typeface="Calibri"/>
                <a:sym typeface="Calibri"/>
              </a:defRPr>
            </a:lvl8pPr>
            <a:lvl9pPr marL="0" marR="0" lvl="8" indent="0" algn="r">
              <a:spcBef>
                <a:spcPts val="0"/>
              </a:spcBef>
              <a:spcAft>
                <a:spcPts val="0"/>
              </a:spcAft>
              <a:buNone/>
              <a:defRPr sz="1200">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685800" y="1821701"/>
            <a:ext cx="7772400" cy="22066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ru-RU" sz="1800"/>
              <a:t>Факультет компьютерных наук</a:t>
            </a:r>
            <a:br>
              <a:rPr lang="ru-RU" sz="1800"/>
            </a:br>
            <a:r>
              <a:rPr lang="ru-RU" sz="1800"/>
              <a:t>Образовательная программа </a:t>
            </a:r>
            <a:br>
              <a:rPr lang="ru-RU" sz="1800"/>
            </a:br>
            <a:r>
              <a:rPr lang="ru-RU" sz="1800"/>
              <a:t>09.03.04 Программная инженерия</a:t>
            </a:r>
            <a:br>
              <a:rPr lang="ru-RU" sz="1800"/>
            </a:br>
            <a:r>
              <a:rPr lang="ru-RU" sz="1800"/>
              <a:t>Курсовой проект</a:t>
            </a:r>
            <a:endParaRPr sz="1800"/>
          </a:p>
          <a:p>
            <a:pPr marL="0" lvl="0" indent="0" algn="ctr" rtl="0">
              <a:spcBef>
                <a:spcPts val="0"/>
              </a:spcBef>
              <a:spcAft>
                <a:spcPts val="0"/>
              </a:spcAft>
              <a:buNone/>
            </a:pPr>
            <a:endParaRPr sz="1900"/>
          </a:p>
          <a:p>
            <a:pPr marL="0" lvl="0" indent="0" algn="ctr" rtl="0">
              <a:spcBef>
                <a:spcPts val="0"/>
              </a:spcBef>
              <a:spcAft>
                <a:spcPts val="0"/>
              </a:spcAft>
              <a:buNone/>
            </a:pPr>
            <a:br>
              <a:rPr lang="ru-RU" sz="1900"/>
            </a:br>
            <a:r>
              <a:rPr lang="ru-RU" sz="2900"/>
              <a:t>Исследование неадаптивных сортировок</a:t>
            </a:r>
            <a:endParaRPr sz="2900">
              <a:solidFill>
                <a:srgbClr val="FF0000"/>
              </a:solidFill>
            </a:endParaRPr>
          </a:p>
        </p:txBody>
      </p:sp>
      <p:sp>
        <p:nvSpPr>
          <p:cNvPr id="90" name="Google Shape;90;p13"/>
          <p:cNvSpPr txBox="1">
            <a:spLocks noGrp="1"/>
          </p:cNvSpPr>
          <p:nvPr>
            <p:ph type="subTitle" idx="1"/>
          </p:nvPr>
        </p:nvSpPr>
        <p:spPr>
          <a:xfrm>
            <a:off x="2380125" y="4766251"/>
            <a:ext cx="6400800" cy="1287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rgbClr val="1C2A55"/>
              </a:buClr>
              <a:buSzPts val="1400"/>
              <a:buNone/>
            </a:pPr>
            <a:r>
              <a:rPr lang="ru-RU" sz="1700">
                <a:solidFill>
                  <a:srgbClr val="1C2A55"/>
                </a:solidFill>
              </a:rPr>
              <a:t>Выполнил студент группы БПИ-182 </a:t>
            </a:r>
            <a:endParaRPr sz="3500"/>
          </a:p>
          <a:p>
            <a:pPr marL="0" lvl="0" indent="0" algn="r" rtl="0">
              <a:spcBef>
                <a:spcPts val="280"/>
              </a:spcBef>
              <a:spcAft>
                <a:spcPts val="0"/>
              </a:spcAft>
              <a:buClr>
                <a:srgbClr val="1C2A55"/>
              </a:buClr>
              <a:buSzPts val="1400"/>
              <a:buNone/>
            </a:pPr>
            <a:r>
              <a:rPr lang="ru-RU" sz="1700">
                <a:solidFill>
                  <a:srgbClr val="1C2A55"/>
                </a:solidFill>
              </a:rPr>
              <a:t>Егоров Игорь Сергеевич</a:t>
            </a:r>
            <a:endParaRPr sz="1700">
              <a:solidFill>
                <a:srgbClr val="1C2A55"/>
              </a:solidFill>
            </a:endParaRPr>
          </a:p>
          <a:p>
            <a:pPr marL="0" lvl="0" indent="0" algn="r" rtl="0">
              <a:spcBef>
                <a:spcPts val="280"/>
              </a:spcBef>
              <a:spcAft>
                <a:spcPts val="0"/>
              </a:spcAft>
              <a:buClr>
                <a:srgbClr val="1C2A55"/>
              </a:buClr>
              <a:buSzPts val="1400"/>
              <a:buNone/>
            </a:pPr>
            <a:r>
              <a:rPr lang="ru-RU" sz="1700">
                <a:solidFill>
                  <a:srgbClr val="1C2A55"/>
                </a:solidFill>
              </a:rPr>
              <a:t>Научный руководитель:</a:t>
            </a:r>
            <a:endParaRPr sz="1700">
              <a:solidFill>
                <a:srgbClr val="1C2A55"/>
              </a:solidFill>
            </a:endParaRPr>
          </a:p>
          <a:p>
            <a:pPr marL="0" lvl="0" indent="0" algn="r" rtl="0">
              <a:spcBef>
                <a:spcPts val="280"/>
              </a:spcBef>
              <a:spcAft>
                <a:spcPts val="0"/>
              </a:spcAft>
              <a:buClr>
                <a:srgbClr val="1C2A55"/>
              </a:buClr>
              <a:buSzPts val="1400"/>
              <a:buNone/>
            </a:pPr>
            <a:r>
              <a:rPr lang="ru-RU" sz="1700">
                <a:solidFill>
                  <a:srgbClr val="1C2A55"/>
                </a:solidFill>
              </a:rPr>
              <a:t>CV-инженер, Фирма  «PicsArt»</a:t>
            </a:r>
            <a:endParaRPr sz="1700">
              <a:solidFill>
                <a:srgbClr val="1C2A55"/>
              </a:solidFill>
            </a:endParaRPr>
          </a:p>
          <a:p>
            <a:pPr marL="0" lvl="0" indent="0" algn="r" rtl="0">
              <a:spcBef>
                <a:spcPts val="280"/>
              </a:spcBef>
              <a:spcAft>
                <a:spcPts val="0"/>
              </a:spcAft>
              <a:buClr>
                <a:srgbClr val="1C2A55"/>
              </a:buClr>
              <a:buSzPts val="1400"/>
              <a:buNone/>
            </a:pPr>
            <a:r>
              <a:rPr lang="ru-RU" sz="1700">
                <a:solidFill>
                  <a:srgbClr val="1C2A55"/>
                </a:solidFill>
              </a:rPr>
              <a:t>Крахмалёв Денис Сергеевич</a:t>
            </a:r>
            <a:endParaRPr sz="1700">
              <a:solidFill>
                <a:srgbClr val="1C2A55"/>
              </a:solidFill>
            </a:endParaRPr>
          </a:p>
          <a:p>
            <a:pPr marL="0" lvl="0" indent="0" algn="r" rtl="0">
              <a:spcBef>
                <a:spcPts val="280"/>
              </a:spcBef>
              <a:spcAft>
                <a:spcPts val="0"/>
              </a:spcAft>
              <a:buClr>
                <a:srgbClr val="1C2A55"/>
              </a:buClr>
              <a:buSzPts val="1400"/>
              <a:buNone/>
            </a:pPr>
            <a:endParaRPr sz="3500"/>
          </a:p>
          <a:p>
            <a:pPr marL="0" lvl="0" indent="0" algn="r" rtl="0">
              <a:spcBef>
                <a:spcPts val="280"/>
              </a:spcBef>
              <a:spcAft>
                <a:spcPts val="0"/>
              </a:spcAft>
              <a:buClr>
                <a:srgbClr val="888888"/>
              </a:buClr>
              <a:buSzPts val="1400"/>
              <a:buNone/>
            </a:pPr>
            <a:br>
              <a:rPr lang="ru-RU" sz="1700"/>
            </a:br>
            <a:endParaRPr sz="1700">
              <a:solidFill>
                <a:srgbClr val="FF0000"/>
              </a:solidFill>
              <a:latin typeface="Calibri"/>
              <a:ea typeface="Calibri"/>
              <a:cs typeface="Calibri"/>
              <a:sym typeface="Calibri"/>
            </a:endParaRPr>
          </a:p>
        </p:txBody>
      </p:sp>
      <p:sp>
        <p:nvSpPr>
          <p:cNvPr id="91" name="Google Shape;91;p13"/>
          <p:cNvSpPr txBox="1"/>
          <p:nvPr/>
        </p:nvSpPr>
        <p:spPr>
          <a:xfrm>
            <a:off x="1371600" y="6467475"/>
            <a:ext cx="6400800" cy="3492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ru-RU" sz="800" b="0" i="0" u="none" strike="noStrike" cap="none">
                <a:solidFill>
                  <a:schemeClr val="lt1"/>
                </a:solidFill>
                <a:latin typeface="Calibri"/>
                <a:ea typeface="Calibri"/>
                <a:cs typeface="Calibri"/>
                <a:sym typeface="Calibri"/>
              </a:rPr>
              <a:t>Высшая школа экономики, Москва, 202</a:t>
            </a:r>
            <a:r>
              <a:rPr lang="ru-RU" sz="800">
                <a:solidFill>
                  <a:schemeClr val="lt1"/>
                </a:solidFill>
                <a:latin typeface="Calibri"/>
                <a:ea typeface="Calibri"/>
                <a:cs typeface="Calibri"/>
                <a:sym typeface="Calibri"/>
              </a:rPr>
              <a:t>1</a:t>
            </a:r>
            <a:endParaRPr/>
          </a:p>
          <a:p>
            <a:pPr marL="0" marR="0" lvl="0" indent="0" algn="ctr" rtl="0">
              <a:spcBef>
                <a:spcPts val="160"/>
              </a:spcBef>
              <a:spcAft>
                <a:spcPts val="0"/>
              </a:spcAft>
              <a:buNone/>
            </a:pPr>
            <a:r>
              <a:rPr lang="ru-RU" sz="800" b="0" i="0" u="none" strike="noStrike" cap="none">
                <a:solidFill>
                  <a:schemeClr val="lt1"/>
                </a:solidFill>
                <a:latin typeface="Calibri"/>
                <a:ea typeface="Calibri"/>
                <a:cs typeface="Calibri"/>
                <a:sym typeface="Calibri"/>
              </a:rPr>
              <a:t>www.hse.ru </a:t>
            </a:r>
            <a:endParaRPr sz="800" b="0" i="0" u="none" strike="noStrike" cap="none">
              <a:solidFill>
                <a:schemeClr val="lt1"/>
              </a:solidFill>
              <a:latin typeface="Calibri"/>
              <a:ea typeface="Calibri"/>
              <a:cs typeface="Calibri"/>
              <a:sym typeface="Calibri"/>
            </a:endParaRPr>
          </a:p>
        </p:txBody>
      </p:sp>
      <p:sp>
        <p:nvSpPr>
          <p:cNvPr id="92" name="Google Shape;92;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21"/>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180" name="Google Shape;180;p21"/>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Сортирующие сети</a:t>
            </a:r>
            <a:endParaRPr sz="2400" b="1">
              <a:solidFill>
                <a:schemeClr val="lt1"/>
              </a:solidFill>
              <a:latin typeface="Arial"/>
              <a:ea typeface="Arial"/>
              <a:cs typeface="Arial"/>
              <a:sym typeface="Arial"/>
            </a:endParaRPr>
          </a:p>
        </p:txBody>
      </p:sp>
      <p:sp>
        <p:nvSpPr>
          <p:cNvPr id="181" name="Google Shape;181;p21"/>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82" name="Google Shape;182;p21"/>
          <p:cNvSpPr/>
          <p:nvPr/>
        </p:nvSpPr>
        <p:spPr>
          <a:xfrm>
            <a:off x="7300913" y="3967163"/>
            <a:ext cx="6747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83" name="Google Shape;183;p21"/>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84" name="Google Shape;184;p2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10</a:t>
            </a:fld>
            <a:endParaRPr sz="1800">
              <a:solidFill>
                <a:schemeClr val="dk1"/>
              </a:solidFill>
            </a:endParaRPr>
          </a:p>
        </p:txBody>
      </p:sp>
      <p:pic>
        <p:nvPicPr>
          <p:cNvPr id="185" name="Google Shape;185;p21"/>
          <p:cNvPicPr preferRelativeResize="0"/>
          <p:nvPr/>
        </p:nvPicPr>
        <p:blipFill>
          <a:blip r:embed="rId4">
            <a:alphaModFix/>
          </a:blip>
          <a:stretch>
            <a:fillRect/>
          </a:stretch>
        </p:blipFill>
        <p:spPr>
          <a:xfrm>
            <a:off x="356400" y="2791100"/>
            <a:ext cx="8431201" cy="2634733"/>
          </a:xfrm>
          <a:prstGeom prst="rect">
            <a:avLst/>
          </a:prstGeom>
          <a:noFill/>
          <a:ln>
            <a:noFill/>
          </a:ln>
        </p:spPr>
      </p:pic>
      <p:sp>
        <p:nvSpPr>
          <p:cNvPr id="186" name="Google Shape;186;p21"/>
          <p:cNvSpPr/>
          <p:nvPr/>
        </p:nvSpPr>
        <p:spPr>
          <a:xfrm>
            <a:off x="222250" y="1479550"/>
            <a:ext cx="85755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600">
                <a:solidFill>
                  <a:schemeClr val="dk1"/>
                </a:solidFill>
              </a:rPr>
              <a:t>Сортирующие сети состоят из «нитей», на которые подаются входные данные, и компараторов, представляющих из себя операции сравнения-обмена между «нитями», которые они соединяют.</a:t>
            </a:r>
            <a:endParaRPr sz="1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Google Shape;191;p22"/>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192" name="Google Shape;192;p22"/>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Сортирующие сети</a:t>
            </a:r>
            <a:endParaRPr sz="2400" b="1">
              <a:solidFill>
                <a:schemeClr val="lt1"/>
              </a:solidFill>
              <a:latin typeface="Arial"/>
              <a:ea typeface="Arial"/>
              <a:cs typeface="Arial"/>
              <a:sym typeface="Arial"/>
            </a:endParaRPr>
          </a:p>
        </p:txBody>
      </p:sp>
      <p:sp>
        <p:nvSpPr>
          <p:cNvPr id="193" name="Google Shape;193;p22"/>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94" name="Google Shape;194;p22"/>
          <p:cNvSpPr/>
          <p:nvPr/>
        </p:nvSpPr>
        <p:spPr>
          <a:xfrm>
            <a:off x="7300913" y="3967163"/>
            <a:ext cx="6747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95" name="Google Shape;195;p22"/>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96" name="Google Shape;196;p2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11</a:t>
            </a:fld>
            <a:endParaRPr sz="1800">
              <a:solidFill>
                <a:schemeClr val="dk1"/>
              </a:solidFill>
            </a:endParaRPr>
          </a:p>
        </p:txBody>
      </p:sp>
      <p:sp>
        <p:nvSpPr>
          <p:cNvPr id="197" name="Google Shape;197;p22"/>
          <p:cNvSpPr/>
          <p:nvPr/>
        </p:nvSpPr>
        <p:spPr>
          <a:xfrm>
            <a:off x="222250" y="1479550"/>
            <a:ext cx="85755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600">
                <a:solidFill>
                  <a:schemeClr val="dk1"/>
                </a:solidFill>
              </a:rPr>
              <a:t>Сортирующие сети можно охарактеризовать двумя величинами - размером сортирующей сети и её глубиной.</a:t>
            </a:r>
            <a:endParaRPr sz="1600">
              <a:solidFill>
                <a:schemeClr val="dk1"/>
              </a:solidFill>
            </a:endParaRPr>
          </a:p>
        </p:txBody>
      </p:sp>
      <p:pic>
        <p:nvPicPr>
          <p:cNvPr id="198" name="Google Shape;198;p22"/>
          <p:cNvPicPr preferRelativeResize="0"/>
          <p:nvPr/>
        </p:nvPicPr>
        <p:blipFill rotWithShape="1">
          <a:blip r:embed="rId4">
            <a:alphaModFix/>
          </a:blip>
          <a:srcRect l="28569" t="17957" r="9132" b="9662"/>
          <a:stretch/>
        </p:blipFill>
        <p:spPr>
          <a:xfrm>
            <a:off x="1431825" y="2163375"/>
            <a:ext cx="6280340" cy="4104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2"/>
        <p:cNvGrpSpPr/>
        <p:nvPr/>
      </p:nvGrpSpPr>
      <p:grpSpPr>
        <a:xfrm>
          <a:off x="0" y="0"/>
          <a:ext cx="0" cy="0"/>
          <a:chOff x="0" y="0"/>
          <a:chExt cx="0" cy="0"/>
        </a:xfrm>
      </p:grpSpPr>
      <p:sp>
        <p:nvSpPr>
          <p:cNvPr id="203" name="Google Shape;203;p23"/>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204" name="Google Shape;204;p23"/>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Сортировка пузырьком</a:t>
            </a:r>
            <a:endParaRPr sz="2400" b="1">
              <a:solidFill>
                <a:schemeClr val="lt1"/>
              </a:solidFill>
              <a:latin typeface="Arial"/>
              <a:ea typeface="Arial"/>
              <a:cs typeface="Arial"/>
              <a:sym typeface="Arial"/>
            </a:endParaRPr>
          </a:p>
        </p:txBody>
      </p:sp>
      <p:sp>
        <p:nvSpPr>
          <p:cNvPr id="205" name="Google Shape;205;p23"/>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06" name="Google Shape;206;p23"/>
          <p:cNvSpPr/>
          <p:nvPr/>
        </p:nvSpPr>
        <p:spPr>
          <a:xfrm>
            <a:off x="7300913" y="3967163"/>
            <a:ext cx="6747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07" name="Google Shape;207;p23"/>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08" name="Google Shape;208;p2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12</a:t>
            </a:fld>
            <a:endParaRPr sz="1800">
              <a:solidFill>
                <a:schemeClr val="dk1"/>
              </a:solidFill>
            </a:endParaRPr>
          </a:p>
        </p:txBody>
      </p:sp>
      <mc:AlternateContent xmlns:mc="http://schemas.openxmlformats.org/markup-compatibility/2006">
        <mc:Choice xmlns:a14="http://schemas.microsoft.com/office/drawing/2010/main" Requires="a14">
          <p:sp>
            <p:nvSpPr>
              <p:cNvPr id="209" name="Google Shape;209;p23"/>
              <p:cNvSpPr/>
              <p:nvPr/>
            </p:nvSpPr>
            <p:spPr>
              <a:xfrm>
                <a:off x="222250" y="1479550"/>
                <a:ext cx="8575500" cy="831000"/>
              </a:xfrm>
              <a:prstGeom prst="rect">
                <a:avLst/>
              </a:prstGeom>
              <a:noFill/>
              <a:ln>
                <a:noFill/>
              </a:ln>
            </p:spPr>
            <p:txBody>
              <a:bodyPr spcFirstLastPara="1" wrap="square" lIns="91425" tIns="45700" rIns="91425" bIns="45700" anchor="t" anchorCtr="0">
                <a:noAutofit/>
              </a:bodyPr>
              <a:lstStyle/>
              <a:p>
                <a:pPr lvl="0"/>
                <a:r>
                  <a:rPr lang="ru-RU" sz="1600" dirty="0">
                    <a:solidFill>
                      <a:schemeClr val="dk1"/>
                    </a:solidFill>
                  </a:rPr>
                  <a:t>Данная сортировка имеет асимптотику </a:t>
                </a:r>
                <a14:m>
                  <m:oMath xmlns:m="http://schemas.openxmlformats.org/officeDocument/2006/math">
                    <m:r>
                      <a:rPr lang="ru-RU" sz="1600" i="1" dirty="0" smtClean="0">
                        <a:solidFill>
                          <a:schemeClr val="dk1"/>
                        </a:solidFill>
                        <a:latin typeface="Cambria Math" panose="02040503050406030204" pitchFamily="18" charset="0"/>
                      </a:rPr>
                      <m:t>О(</m:t>
                    </m:r>
                    <m:sSup>
                      <m:sSupPr>
                        <m:ctrlPr>
                          <a:rPr lang="ru-RU" sz="1600" i="1" dirty="0" smtClean="0">
                            <a:solidFill>
                              <a:schemeClr val="dk1"/>
                            </a:solidFill>
                            <a:latin typeface="Cambria Math" panose="02040503050406030204" pitchFamily="18" charset="0"/>
                          </a:rPr>
                        </m:ctrlPr>
                      </m:sSupPr>
                      <m:e>
                        <m:r>
                          <a:rPr lang="en-US" sz="1600" b="0" i="1" dirty="0" smtClean="0">
                            <a:solidFill>
                              <a:schemeClr val="dk1"/>
                            </a:solidFill>
                            <a:latin typeface="Cambria Math" panose="02040503050406030204" pitchFamily="18" charset="0"/>
                          </a:rPr>
                          <m:t>𝑛</m:t>
                        </m:r>
                      </m:e>
                      <m:sup>
                        <m:r>
                          <a:rPr lang="en-US" sz="1600" b="0" i="1" dirty="0" smtClean="0">
                            <a:solidFill>
                              <a:schemeClr val="dk1"/>
                            </a:solidFill>
                            <a:latin typeface="Cambria Math" panose="02040503050406030204" pitchFamily="18" charset="0"/>
                          </a:rPr>
                          <m:t>2</m:t>
                        </m:r>
                      </m:sup>
                    </m:sSup>
                    <m:r>
                      <a:rPr lang="ru-RU" sz="1600" i="1" dirty="0" smtClean="0">
                        <a:solidFill>
                          <a:schemeClr val="dk1"/>
                        </a:solidFill>
                        <a:latin typeface="Cambria Math" panose="02040503050406030204" pitchFamily="18" charset="0"/>
                      </a:rPr>
                      <m:t>)</m:t>
                    </m:r>
                  </m:oMath>
                </a14:m>
                <a:r>
                  <a:rPr lang="ru-RU" sz="1600" dirty="0">
                    <a:solidFill>
                      <a:schemeClr val="dk1"/>
                    </a:solidFill>
                  </a:rPr>
                  <a:t>, размер</a:t>
                </a:r>
                <a14:m>
                  <m:oMath xmlns:m="http://schemas.openxmlformats.org/officeDocument/2006/math">
                    <m:r>
                      <a:rPr lang="ru-RU" sz="2000" i="1" dirty="0" smtClean="0">
                        <a:solidFill>
                          <a:schemeClr val="dk1"/>
                        </a:solidFill>
                        <a:latin typeface="Cambria Math" panose="02040503050406030204" pitchFamily="18" charset="0"/>
                      </a:rPr>
                      <m:t> </m:t>
                    </m:r>
                    <m:r>
                      <a:rPr lang="en-US" sz="2000" b="0" i="1" dirty="0" smtClean="0">
                        <a:solidFill>
                          <a:schemeClr val="dk1"/>
                        </a:solidFill>
                        <a:latin typeface="Cambria Math" panose="02040503050406030204" pitchFamily="18" charset="0"/>
                      </a:rPr>
                      <m:t> </m:t>
                    </m:r>
                    <m:f>
                      <m:fPr>
                        <m:ctrlPr>
                          <a:rPr lang="ru-RU" sz="2000" i="1" dirty="0" smtClean="0">
                            <a:solidFill>
                              <a:schemeClr val="dk1"/>
                            </a:solidFill>
                            <a:latin typeface="Cambria Math" panose="02040503050406030204" pitchFamily="18" charset="0"/>
                          </a:rPr>
                        </m:ctrlPr>
                      </m:fPr>
                      <m:num>
                        <m:r>
                          <a:rPr lang="ru-RU" sz="2000" i="1" dirty="0">
                            <a:solidFill>
                              <a:schemeClr val="dk1"/>
                            </a:solidFill>
                            <a:latin typeface="Cambria Math" panose="02040503050406030204" pitchFamily="18" charset="0"/>
                          </a:rPr>
                          <m:t>𝑛</m:t>
                        </m:r>
                        <m:r>
                          <a:rPr lang="ru-RU" sz="2000" i="1" dirty="0">
                            <a:solidFill>
                              <a:schemeClr val="dk1"/>
                            </a:solidFill>
                            <a:latin typeface="Cambria Math" panose="02040503050406030204" pitchFamily="18" charset="0"/>
                          </a:rPr>
                          <m:t> ∗ (</m:t>
                        </m:r>
                        <m:r>
                          <a:rPr lang="ru-RU" sz="2000" i="1" dirty="0">
                            <a:solidFill>
                              <a:schemeClr val="dk1"/>
                            </a:solidFill>
                            <a:latin typeface="Cambria Math" panose="02040503050406030204" pitchFamily="18" charset="0"/>
                          </a:rPr>
                          <m:t>𝑛</m:t>
                        </m:r>
                        <m:r>
                          <a:rPr lang="ru-RU" sz="2000" i="1" dirty="0">
                            <a:solidFill>
                              <a:schemeClr val="dk1"/>
                            </a:solidFill>
                            <a:latin typeface="Cambria Math" panose="02040503050406030204" pitchFamily="18" charset="0"/>
                          </a:rPr>
                          <m:t> − </m:t>
                        </m:r>
                        <m:r>
                          <a:rPr lang="ru-RU" sz="2000" i="1" dirty="0">
                            <a:solidFill>
                              <a:schemeClr val="dk1"/>
                            </a:solidFill>
                            <a:latin typeface="Cambria Math" panose="02040503050406030204" pitchFamily="18" charset="0"/>
                          </a:rPr>
                          <m:t>1</m:t>
                        </m:r>
                        <m:r>
                          <a:rPr lang="ru-RU" sz="2000" i="1" dirty="0">
                            <a:solidFill>
                              <a:schemeClr val="dk1"/>
                            </a:solidFill>
                            <a:latin typeface="Cambria Math" panose="02040503050406030204" pitchFamily="18" charset="0"/>
                          </a:rPr>
                          <m:t>)</m:t>
                        </m:r>
                      </m:num>
                      <m:den>
                        <m:r>
                          <a:rPr lang="en-US" sz="2000" b="0" i="1" dirty="0" smtClean="0">
                            <a:solidFill>
                              <a:schemeClr val="dk1"/>
                            </a:solidFill>
                            <a:latin typeface="Cambria Math" panose="02040503050406030204" pitchFamily="18" charset="0"/>
                          </a:rPr>
                          <m:t>2</m:t>
                        </m:r>
                      </m:den>
                    </m:f>
                  </m:oMath>
                </a14:m>
                <a:r>
                  <a:rPr lang="ru-RU" sz="1600" dirty="0">
                    <a:solidFill>
                      <a:schemeClr val="dk1"/>
                    </a:solidFill>
                  </a:rPr>
                  <a:t>, глубину </a:t>
                </a:r>
                <a14:m>
                  <m:oMath xmlns:m="http://schemas.openxmlformats.org/officeDocument/2006/math">
                    <m:r>
                      <a:rPr lang="ru-RU" sz="1600" i="1" dirty="0" smtClean="0">
                        <a:solidFill>
                          <a:schemeClr val="dk1"/>
                        </a:solidFill>
                        <a:latin typeface="Cambria Math" panose="02040503050406030204" pitchFamily="18" charset="0"/>
                      </a:rPr>
                      <m:t>𝑛</m:t>
                    </m:r>
                  </m:oMath>
                </a14:m>
                <a:r>
                  <a:rPr lang="ru-RU" sz="1600" dirty="0">
                    <a:solidFill>
                      <a:schemeClr val="dk1"/>
                    </a:solidFill>
                  </a:rPr>
                  <a:t>.</a:t>
                </a:r>
                <a:endParaRPr sz="1600" dirty="0">
                  <a:solidFill>
                    <a:schemeClr val="dk1"/>
                  </a:solidFill>
                </a:endParaRPr>
              </a:p>
            </p:txBody>
          </p:sp>
        </mc:Choice>
        <mc:Fallback>
          <p:sp>
            <p:nvSpPr>
              <p:cNvPr id="209" name="Google Shape;209;p23"/>
              <p:cNvSpPr>
                <a:spLocks noRot="1" noChangeAspect="1" noMove="1" noResize="1" noEditPoints="1" noAdjustHandles="1" noChangeArrowheads="1" noChangeShapeType="1" noTextEdit="1"/>
              </p:cNvSpPr>
              <p:nvPr/>
            </p:nvSpPr>
            <p:spPr>
              <a:xfrm>
                <a:off x="222250" y="1479550"/>
                <a:ext cx="8575500" cy="831000"/>
              </a:xfrm>
              <a:prstGeom prst="rect">
                <a:avLst/>
              </a:prstGeom>
              <a:blipFill>
                <a:blip r:embed="rId4"/>
                <a:stretch>
                  <a:fillRect l="-355"/>
                </a:stretch>
              </a:blipFill>
              <a:ln>
                <a:noFill/>
              </a:ln>
            </p:spPr>
            <p:txBody>
              <a:bodyPr/>
              <a:lstStyle/>
              <a:p>
                <a:r>
                  <a:rPr lang="ru-RU">
                    <a:noFill/>
                  </a:rPr>
                  <a:t> </a:t>
                </a:r>
              </a:p>
            </p:txBody>
          </p:sp>
        </mc:Fallback>
      </mc:AlternateContent>
      <p:pic>
        <p:nvPicPr>
          <p:cNvPr id="210" name="Google Shape;210;p23"/>
          <p:cNvPicPr preferRelativeResize="0"/>
          <p:nvPr/>
        </p:nvPicPr>
        <p:blipFill>
          <a:blip r:embed="rId5">
            <a:alphaModFix/>
          </a:blip>
          <a:stretch>
            <a:fillRect/>
          </a:stretch>
        </p:blipFill>
        <p:spPr>
          <a:xfrm>
            <a:off x="1833712" y="2073802"/>
            <a:ext cx="5352575" cy="4155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sp>
        <p:nvSpPr>
          <p:cNvPr id="215" name="Google Shape;215;p24"/>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216" name="Google Shape;216;p24"/>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Сортировка вставками</a:t>
            </a:r>
            <a:endParaRPr sz="2400" b="1">
              <a:solidFill>
                <a:schemeClr val="lt1"/>
              </a:solidFill>
              <a:latin typeface="Arial"/>
              <a:ea typeface="Arial"/>
              <a:cs typeface="Arial"/>
              <a:sym typeface="Arial"/>
            </a:endParaRPr>
          </a:p>
        </p:txBody>
      </p:sp>
      <p:sp>
        <p:nvSpPr>
          <p:cNvPr id="217" name="Google Shape;217;p24"/>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18" name="Google Shape;218;p24"/>
          <p:cNvSpPr/>
          <p:nvPr/>
        </p:nvSpPr>
        <p:spPr>
          <a:xfrm>
            <a:off x="7300913" y="3967163"/>
            <a:ext cx="6747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19" name="Google Shape;219;p24"/>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20" name="Google Shape;220;p2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13</a:t>
            </a:fld>
            <a:endParaRPr sz="1800">
              <a:solidFill>
                <a:schemeClr val="dk1"/>
              </a:solidFill>
            </a:endParaRPr>
          </a:p>
        </p:txBody>
      </p:sp>
      <mc:AlternateContent xmlns:mc="http://schemas.openxmlformats.org/markup-compatibility/2006">
        <mc:Choice xmlns:a14="http://schemas.microsoft.com/office/drawing/2010/main" Requires="a14">
          <p:sp>
            <p:nvSpPr>
              <p:cNvPr id="221" name="Google Shape;221;p24"/>
              <p:cNvSpPr/>
              <p:nvPr/>
            </p:nvSpPr>
            <p:spPr>
              <a:xfrm>
                <a:off x="222250" y="1479550"/>
                <a:ext cx="8575500" cy="831000"/>
              </a:xfrm>
              <a:prstGeom prst="rect">
                <a:avLst/>
              </a:prstGeom>
              <a:noFill/>
              <a:ln>
                <a:noFill/>
              </a:ln>
            </p:spPr>
            <p:txBody>
              <a:bodyPr spcFirstLastPara="1" wrap="square" lIns="91425" tIns="45700" rIns="91425" bIns="45700" anchor="t" anchorCtr="0">
                <a:noAutofit/>
              </a:bodyPr>
              <a:lstStyle/>
              <a:p>
                <a:pPr lvl="0"/>
                <a:r>
                  <a:rPr lang="ru-RU" sz="1600" dirty="0">
                    <a:solidFill>
                      <a:schemeClr val="dk1"/>
                    </a:solidFill>
                  </a:rPr>
                  <a:t>Данная сортировка имеет асимптотику </a:t>
                </a:r>
                <a14:m>
                  <m:oMath xmlns:m="http://schemas.openxmlformats.org/officeDocument/2006/math">
                    <m:r>
                      <a:rPr lang="ru-RU" sz="1600" i="1" dirty="0" smtClean="0">
                        <a:solidFill>
                          <a:schemeClr val="dk1"/>
                        </a:solidFill>
                        <a:latin typeface="Cambria Math" panose="02040503050406030204" pitchFamily="18" charset="0"/>
                      </a:rPr>
                      <m:t>О(</m:t>
                    </m:r>
                    <m:sSup>
                      <m:sSupPr>
                        <m:ctrlPr>
                          <a:rPr lang="ar-AE" sz="1600" i="1" dirty="0" smtClean="0">
                            <a:solidFill>
                              <a:schemeClr val="dk1"/>
                            </a:solidFill>
                            <a:latin typeface="Cambria Math" panose="02040503050406030204" pitchFamily="18" charset="0"/>
                          </a:rPr>
                        </m:ctrlPr>
                      </m:sSupPr>
                      <m:e>
                        <m:r>
                          <a:rPr lang="ar-AE" sz="1600" b="0" i="1" dirty="0" smtClean="0">
                            <a:solidFill>
                              <a:schemeClr val="dk1"/>
                            </a:solidFill>
                            <a:latin typeface="Cambria Math" panose="02040503050406030204" pitchFamily="18" charset="0"/>
                          </a:rPr>
                          <m:t>𝑛</m:t>
                        </m:r>
                      </m:e>
                      <m:sup>
                        <m:r>
                          <a:rPr lang="ar-AE" sz="1600" b="0" i="1" dirty="0" smtClean="0">
                            <a:solidFill>
                              <a:schemeClr val="dk1"/>
                            </a:solidFill>
                            <a:latin typeface="Cambria Math" panose="02040503050406030204" pitchFamily="18" charset="0"/>
                          </a:rPr>
                          <m:t>2</m:t>
                        </m:r>
                      </m:sup>
                    </m:sSup>
                    <m:r>
                      <a:rPr lang="ar-AE" sz="1600" i="1" dirty="0" smtClean="0">
                        <a:solidFill>
                          <a:schemeClr val="dk1"/>
                        </a:solidFill>
                        <a:latin typeface="Cambria Math" panose="02040503050406030204" pitchFamily="18" charset="0"/>
                      </a:rPr>
                      <m:t>)</m:t>
                    </m:r>
                  </m:oMath>
                </a14:m>
                <a:r>
                  <a:rPr lang="ar-AE" sz="1600" dirty="0">
                    <a:solidFill>
                      <a:schemeClr val="dk1"/>
                    </a:solidFill>
                  </a:rPr>
                  <a:t>, </a:t>
                </a:r>
                <a:r>
                  <a:rPr lang="ru-RU" sz="1600" dirty="0">
                    <a:solidFill>
                      <a:schemeClr val="dk1"/>
                    </a:solidFill>
                  </a:rPr>
                  <a:t>размер</a:t>
                </a:r>
                <a14:m>
                  <m:oMath xmlns:m="http://schemas.openxmlformats.org/officeDocument/2006/math">
                    <m:r>
                      <a:rPr lang="ru-RU" sz="2000" i="1" dirty="0" smtClean="0">
                        <a:solidFill>
                          <a:schemeClr val="dk1"/>
                        </a:solidFill>
                        <a:latin typeface="Cambria Math" panose="02040503050406030204" pitchFamily="18" charset="0"/>
                      </a:rPr>
                      <m:t> </m:t>
                    </m:r>
                    <m:r>
                      <a:rPr lang="ru-RU" sz="2000" b="0" i="1" dirty="0" smtClean="0">
                        <a:solidFill>
                          <a:schemeClr val="dk1"/>
                        </a:solidFill>
                        <a:latin typeface="Cambria Math" panose="02040503050406030204" pitchFamily="18" charset="0"/>
                      </a:rPr>
                      <m:t> </m:t>
                    </m:r>
                    <m:f>
                      <m:fPr>
                        <m:ctrlPr>
                          <a:rPr lang="ar-AE" sz="2000" i="1" dirty="0" smtClean="0">
                            <a:solidFill>
                              <a:schemeClr val="dk1"/>
                            </a:solidFill>
                            <a:latin typeface="Cambria Math" panose="02040503050406030204" pitchFamily="18" charset="0"/>
                          </a:rPr>
                        </m:ctrlPr>
                      </m:fPr>
                      <m:num>
                        <m:r>
                          <a:rPr lang="ar-AE" sz="2000" i="1" dirty="0">
                            <a:solidFill>
                              <a:schemeClr val="dk1"/>
                            </a:solidFill>
                            <a:latin typeface="Cambria Math" panose="02040503050406030204" pitchFamily="18" charset="0"/>
                          </a:rPr>
                          <m:t>𝑛</m:t>
                        </m:r>
                        <m:r>
                          <a:rPr lang="ar-AE" sz="2000" i="1" dirty="0">
                            <a:solidFill>
                              <a:schemeClr val="dk1"/>
                            </a:solidFill>
                            <a:latin typeface="Cambria Math" panose="02040503050406030204" pitchFamily="18" charset="0"/>
                          </a:rPr>
                          <m:t> ∗ (</m:t>
                        </m:r>
                        <m:r>
                          <a:rPr lang="ar-AE" sz="2000" i="1" dirty="0">
                            <a:solidFill>
                              <a:schemeClr val="dk1"/>
                            </a:solidFill>
                            <a:latin typeface="Cambria Math" panose="02040503050406030204" pitchFamily="18" charset="0"/>
                          </a:rPr>
                          <m:t>𝑛</m:t>
                        </m:r>
                        <m:r>
                          <a:rPr lang="ar-AE" sz="2000" i="1" dirty="0">
                            <a:solidFill>
                              <a:schemeClr val="dk1"/>
                            </a:solidFill>
                            <a:latin typeface="Cambria Math" panose="02040503050406030204" pitchFamily="18" charset="0"/>
                          </a:rPr>
                          <m:t> − </m:t>
                        </m:r>
                        <m:r>
                          <a:rPr lang="ar-AE" sz="2000" i="1" dirty="0">
                            <a:solidFill>
                              <a:schemeClr val="dk1"/>
                            </a:solidFill>
                            <a:latin typeface="Cambria Math" panose="02040503050406030204" pitchFamily="18" charset="0"/>
                          </a:rPr>
                          <m:t>1</m:t>
                        </m:r>
                        <m:r>
                          <a:rPr lang="ar-AE" sz="2000" i="1" dirty="0">
                            <a:solidFill>
                              <a:schemeClr val="dk1"/>
                            </a:solidFill>
                            <a:latin typeface="Cambria Math" panose="02040503050406030204" pitchFamily="18" charset="0"/>
                          </a:rPr>
                          <m:t>)</m:t>
                        </m:r>
                      </m:num>
                      <m:den>
                        <m:r>
                          <a:rPr lang="ar-AE" sz="2000" b="0" i="1" dirty="0" smtClean="0">
                            <a:solidFill>
                              <a:schemeClr val="dk1"/>
                            </a:solidFill>
                            <a:latin typeface="Cambria Math" panose="02040503050406030204" pitchFamily="18" charset="0"/>
                          </a:rPr>
                          <m:t>2</m:t>
                        </m:r>
                      </m:den>
                    </m:f>
                  </m:oMath>
                </a14:m>
                <a:r>
                  <a:rPr lang="ar-AE" sz="1600" dirty="0">
                    <a:solidFill>
                      <a:schemeClr val="dk1"/>
                    </a:solidFill>
                  </a:rPr>
                  <a:t>, </a:t>
                </a:r>
                <a:r>
                  <a:rPr lang="ru-RU" sz="1600" dirty="0">
                    <a:solidFill>
                      <a:schemeClr val="dk1"/>
                    </a:solidFill>
                  </a:rPr>
                  <a:t>глубину </a:t>
                </a:r>
                <a14:m>
                  <m:oMath xmlns:m="http://schemas.openxmlformats.org/officeDocument/2006/math">
                    <m:r>
                      <a:rPr lang="ru-RU" sz="1600" i="1" dirty="0" smtClean="0">
                        <a:solidFill>
                          <a:schemeClr val="dk1"/>
                        </a:solidFill>
                        <a:latin typeface="Cambria Math" panose="02040503050406030204" pitchFamily="18" charset="0"/>
                      </a:rPr>
                      <m:t>𝑛</m:t>
                    </m:r>
                  </m:oMath>
                </a14:m>
                <a:r>
                  <a:rPr lang="ru-RU" sz="1600" dirty="0">
                    <a:solidFill>
                      <a:schemeClr val="dk1"/>
                    </a:solidFill>
                  </a:rPr>
                  <a:t>.</a:t>
                </a:r>
              </a:p>
            </p:txBody>
          </p:sp>
        </mc:Choice>
        <mc:Fallback>
          <p:sp>
            <p:nvSpPr>
              <p:cNvPr id="221" name="Google Shape;221;p24"/>
              <p:cNvSpPr>
                <a:spLocks noRot="1" noChangeAspect="1" noMove="1" noResize="1" noEditPoints="1" noAdjustHandles="1" noChangeArrowheads="1" noChangeShapeType="1" noTextEdit="1"/>
              </p:cNvSpPr>
              <p:nvPr/>
            </p:nvSpPr>
            <p:spPr>
              <a:xfrm>
                <a:off x="222250" y="1479550"/>
                <a:ext cx="8575500" cy="831000"/>
              </a:xfrm>
              <a:prstGeom prst="rect">
                <a:avLst/>
              </a:prstGeom>
              <a:blipFill>
                <a:blip r:embed="rId4"/>
                <a:stretch>
                  <a:fillRect l="-355"/>
                </a:stretch>
              </a:blipFill>
              <a:ln>
                <a:noFill/>
              </a:ln>
            </p:spPr>
            <p:txBody>
              <a:bodyPr/>
              <a:lstStyle/>
              <a:p>
                <a:r>
                  <a:rPr lang="ru-RU">
                    <a:noFill/>
                  </a:rPr>
                  <a:t> </a:t>
                </a:r>
              </a:p>
            </p:txBody>
          </p:sp>
        </mc:Fallback>
      </mc:AlternateContent>
      <p:pic>
        <p:nvPicPr>
          <p:cNvPr id="222" name="Google Shape;222;p24"/>
          <p:cNvPicPr preferRelativeResize="0"/>
          <p:nvPr/>
        </p:nvPicPr>
        <p:blipFill>
          <a:blip r:embed="rId5">
            <a:alphaModFix/>
          </a:blip>
          <a:stretch>
            <a:fillRect/>
          </a:stretch>
        </p:blipFill>
        <p:spPr>
          <a:xfrm>
            <a:off x="1909088" y="1665288"/>
            <a:ext cx="5325824" cy="49721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5"/>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228" name="Google Shape;228;p25"/>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Сортировка Шелла</a:t>
            </a:r>
            <a:endParaRPr sz="2400" b="1">
              <a:solidFill>
                <a:schemeClr val="lt1"/>
              </a:solidFill>
              <a:latin typeface="Arial"/>
              <a:ea typeface="Arial"/>
              <a:cs typeface="Arial"/>
              <a:sym typeface="Arial"/>
            </a:endParaRPr>
          </a:p>
        </p:txBody>
      </p:sp>
      <p:sp>
        <p:nvSpPr>
          <p:cNvPr id="229" name="Google Shape;229;p25"/>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30" name="Google Shape;230;p25"/>
          <p:cNvSpPr/>
          <p:nvPr/>
        </p:nvSpPr>
        <p:spPr>
          <a:xfrm>
            <a:off x="7300913" y="3967163"/>
            <a:ext cx="6747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31" name="Google Shape;231;p25"/>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32" name="Google Shape;232;p2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14</a:t>
            </a:fld>
            <a:endParaRPr sz="1800">
              <a:solidFill>
                <a:schemeClr val="dk1"/>
              </a:solidFill>
            </a:endParaRPr>
          </a:p>
        </p:txBody>
      </p:sp>
      <p:sp>
        <p:nvSpPr>
          <p:cNvPr id="233" name="Google Shape;233;p25"/>
          <p:cNvSpPr/>
          <p:nvPr/>
        </p:nvSpPr>
        <p:spPr>
          <a:xfrm>
            <a:off x="222250" y="1479550"/>
            <a:ext cx="85755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endParaRPr>
          </a:p>
        </p:txBody>
      </p:sp>
      <p:pic>
        <p:nvPicPr>
          <p:cNvPr id="234" name="Google Shape;234;p25"/>
          <p:cNvPicPr preferRelativeResize="0"/>
          <p:nvPr/>
        </p:nvPicPr>
        <p:blipFill rotWithShape="1">
          <a:blip r:embed="rId4">
            <a:alphaModFix/>
          </a:blip>
          <a:srcRect l="13421" t="8518" r="31482" b="8692"/>
          <a:stretch/>
        </p:blipFill>
        <p:spPr>
          <a:xfrm>
            <a:off x="1923850" y="1648276"/>
            <a:ext cx="5172301" cy="43716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8"/>
        <p:cNvGrpSpPr/>
        <p:nvPr/>
      </p:nvGrpSpPr>
      <p:grpSpPr>
        <a:xfrm>
          <a:off x="0" y="0"/>
          <a:ext cx="0" cy="0"/>
          <a:chOff x="0" y="0"/>
          <a:chExt cx="0" cy="0"/>
        </a:xfrm>
      </p:grpSpPr>
      <p:sp>
        <p:nvSpPr>
          <p:cNvPr id="239" name="Google Shape;239;p26"/>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240" name="Google Shape;240;p26"/>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Битонная сортировка Бэтчера</a:t>
            </a:r>
            <a:endParaRPr sz="2400" b="1">
              <a:solidFill>
                <a:schemeClr val="lt1"/>
              </a:solidFill>
              <a:latin typeface="Arial"/>
              <a:ea typeface="Arial"/>
              <a:cs typeface="Arial"/>
              <a:sym typeface="Arial"/>
            </a:endParaRPr>
          </a:p>
        </p:txBody>
      </p:sp>
      <p:sp>
        <p:nvSpPr>
          <p:cNvPr id="241" name="Google Shape;241;p26"/>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42" name="Google Shape;242;p26"/>
          <p:cNvSpPr/>
          <p:nvPr/>
        </p:nvSpPr>
        <p:spPr>
          <a:xfrm>
            <a:off x="7300913" y="3967163"/>
            <a:ext cx="6747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43" name="Google Shape;243;p26"/>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44" name="Google Shape;244;p2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15</a:t>
            </a:fld>
            <a:endParaRPr sz="1800">
              <a:solidFill>
                <a:schemeClr val="dk1"/>
              </a:solidFill>
            </a:endParaRPr>
          </a:p>
        </p:txBody>
      </p:sp>
      <mc:AlternateContent xmlns:mc="http://schemas.openxmlformats.org/markup-compatibility/2006">
        <mc:Choice xmlns:a14="http://schemas.microsoft.com/office/drawing/2010/main" Requires="a14">
          <p:sp>
            <p:nvSpPr>
              <p:cNvPr id="245" name="Google Shape;245;p26"/>
              <p:cNvSpPr/>
              <p:nvPr/>
            </p:nvSpPr>
            <p:spPr>
              <a:xfrm>
                <a:off x="222250" y="1479550"/>
                <a:ext cx="85755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600" dirty="0">
                    <a:solidFill>
                      <a:schemeClr val="dk1"/>
                    </a:solidFill>
                  </a:rPr>
                  <a:t>Эта сортировка была предложена Кеном </a:t>
                </a:r>
                <a:r>
                  <a:rPr lang="ru-RU" sz="1600" dirty="0" err="1">
                    <a:solidFill>
                      <a:schemeClr val="dk1"/>
                    </a:solidFill>
                  </a:rPr>
                  <a:t>Бэтчером</a:t>
                </a:r>
                <a:r>
                  <a:rPr lang="ru-RU" sz="1600" dirty="0">
                    <a:solidFill>
                      <a:schemeClr val="dk1"/>
                    </a:solidFill>
                  </a:rPr>
                  <a:t> в 1968 году. </a:t>
                </a:r>
              </a:p>
              <a:p>
                <a:pPr marL="0" marR="0" lvl="0" indent="0" algn="l" rtl="0">
                  <a:spcBef>
                    <a:spcPts val="0"/>
                  </a:spcBef>
                  <a:spcAft>
                    <a:spcPts val="0"/>
                  </a:spcAft>
                  <a:buNone/>
                </a:pPr>
                <a:r>
                  <a:rPr lang="ru-RU" sz="1600" dirty="0">
                    <a:solidFill>
                      <a:schemeClr val="dk1"/>
                    </a:solidFill>
                  </a:rPr>
                  <a:t>Принцип 0-1 гласит, что сортирующая сеть корректна, если она корректно сортирует все возможные последовательности из 0 и 1.</a:t>
                </a:r>
              </a:p>
              <a:p>
                <a:pPr marL="0" marR="0" lvl="0" indent="0" algn="l" rtl="0">
                  <a:spcBef>
                    <a:spcPts val="0"/>
                  </a:spcBef>
                  <a:spcAft>
                    <a:spcPts val="0"/>
                  </a:spcAft>
                  <a:buNone/>
                </a:pPr>
                <a:r>
                  <a:rPr lang="ru-RU" sz="1600" dirty="0">
                    <a:solidFill>
                      <a:schemeClr val="dk1"/>
                    </a:solidFill>
                  </a:rPr>
                  <a:t>Нуль-единичная </a:t>
                </a:r>
                <a:r>
                  <a:rPr lang="ru-RU" sz="1600" dirty="0" err="1">
                    <a:solidFill>
                      <a:schemeClr val="dk1"/>
                    </a:solidFill>
                  </a:rPr>
                  <a:t>битоническая</a:t>
                </a:r>
                <a:r>
                  <a:rPr lang="ru-RU" sz="1600" dirty="0">
                    <a:solidFill>
                      <a:schemeClr val="dk1"/>
                    </a:solidFill>
                  </a:rPr>
                  <a:t> последовательность – последовательность вида</a:t>
                </a:r>
              </a:p>
              <a:p>
                <a:pPr lvl="0"/>
                <a14:m>
                  <m:oMath xmlns:m="http://schemas.openxmlformats.org/officeDocument/2006/math">
                    <m:sSup>
                      <m:sSupPr>
                        <m:ctrlPr>
                          <a:rPr lang="ar-AE" sz="1600" i="1" dirty="0" smtClean="0">
                            <a:solidFill>
                              <a:schemeClr val="dk1"/>
                            </a:solidFill>
                            <a:latin typeface="Cambria Math" panose="02040503050406030204" pitchFamily="18" charset="0"/>
                          </a:rPr>
                        </m:ctrlPr>
                      </m:sSupPr>
                      <m:e>
                        <m:r>
                          <a:rPr lang="ar-AE" sz="1600" b="0" i="1" dirty="0" smtClean="0">
                            <a:solidFill>
                              <a:schemeClr val="dk1"/>
                            </a:solidFill>
                            <a:latin typeface="Cambria Math" panose="02040503050406030204" pitchFamily="18" charset="0"/>
                          </a:rPr>
                          <m:t>0</m:t>
                        </m:r>
                      </m:e>
                      <m:sup>
                        <m:r>
                          <a:rPr lang="en-US" sz="1600" b="0" i="1" dirty="0" smtClean="0">
                            <a:solidFill>
                              <a:schemeClr val="dk1"/>
                            </a:solidFill>
                            <a:latin typeface="Cambria Math" panose="02040503050406030204" pitchFamily="18" charset="0"/>
                          </a:rPr>
                          <m:t>𝑎</m:t>
                        </m:r>
                      </m:sup>
                    </m:sSup>
                    <m:sSup>
                      <m:sSupPr>
                        <m:ctrlPr>
                          <a:rPr lang="ar-AE" sz="1600" i="1" dirty="0" smtClean="0">
                            <a:solidFill>
                              <a:schemeClr val="dk1"/>
                            </a:solidFill>
                            <a:latin typeface="Cambria Math" panose="02040503050406030204" pitchFamily="18" charset="0"/>
                          </a:rPr>
                        </m:ctrlPr>
                      </m:sSupPr>
                      <m:e>
                        <m:r>
                          <a:rPr lang="en-US" sz="1600" b="0" i="1" dirty="0" smtClean="0">
                            <a:solidFill>
                              <a:schemeClr val="dk1"/>
                            </a:solidFill>
                            <a:latin typeface="Cambria Math" panose="02040503050406030204" pitchFamily="18" charset="0"/>
                          </a:rPr>
                          <m:t>1</m:t>
                        </m:r>
                      </m:e>
                      <m:sup>
                        <m:r>
                          <a:rPr lang="en-US" sz="1600" b="0" i="1" dirty="0" smtClean="0">
                            <a:solidFill>
                              <a:schemeClr val="dk1"/>
                            </a:solidFill>
                            <a:latin typeface="Cambria Math" panose="02040503050406030204" pitchFamily="18" charset="0"/>
                          </a:rPr>
                          <m:t>𝑏</m:t>
                        </m:r>
                      </m:sup>
                    </m:sSup>
                    <m:sSup>
                      <m:sSupPr>
                        <m:ctrlPr>
                          <a:rPr lang="ar-AE" sz="1600" i="1" dirty="0" smtClean="0">
                            <a:solidFill>
                              <a:schemeClr val="dk1"/>
                            </a:solidFill>
                            <a:latin typeface="Cambria Math" panose="02040503050406030204" pitchFamily="18" charset="0"/>
                          </a:rPr>
                        </m:ctrlPr>
                      </m:sSupPr>
                      <m:e>
                        <m:r>
                          <a:rPr lang="en-US" sz="1600" b="0" i="1" dirty="0" smtClean="0">
                            <a:solidFill>
                              <a:schemeClr val="dk1"/>
                            </a:solidFill>
                            <a:latin typeface="Cambria Math" panose="02040503050406030204" pitchFamily="18" charset="0"/>
                          </a:rPr>
                          <m:t>0</m:t>
                        </m:r>
                      </m:e>
                      <m:sup>
                        <m:r>
                          <a:rPr lang="en-US" sz="1600" b="0" i="1" dirty="0" smtClean="0">
                            <a:solidFill>
                              <a:schemeClr val="dk1"/>
                            </a:solidFill>
                            <a:latin typeface="Cambria Math" panose="02040503050406030204" pitchFamily="18" charset="0"/>
                          </a:rPr>
                          <m:t>𝑐</m:t>
                        </m:r>
                      </m:sup>
                    </m:sSup>
                    <m:r>
                      <a:rPr lang="ar-AE" sz="1600" i="1" dirty="0">
                        <a:solidFill>
                          <a:schemeClr val="dk1"/>
                        </a:solidFill>
                        <a:latin typeface="Cambria Math" panose="02040503050406030204" pitchFamily="18" charset="0"/>
                      </a:rPr>
                      <m:t> </m:t>
                    </m:r>
                    <m:r>
                      <a:rPr lang="ru-RU" sz="1600" i="1" dirty="0">
                        <a:solidFill>
                          <a:schemeClr val="dk1"/>
                        </a:solidFill>
                        <a:latin typeface="Cambria Math" panose="02040503050406030204" pitchFamily="18" charset="0"/>
                      </a:rPr>
                      <m:t>или</m:t>
                    </m:r>
                    <m:sSup>
                      <m:sSupPr>
                        <m:ctrlPr>
                          <a:rPr lang="ar-AE" sz="1600" i="1" dirty="0">
                            <a:solidFill>
                              <a:schemeClr val="dk1"/>
                            </a:solidFill>
                            <a:latin typeface="Cambria Math" panose="02040503050406030204" pitchFamily="18" charset="0"/>
                          </a:rPr>
                        </m:ctrlPr>
                      </m:sSupPr>
                      <m:e>
                        <m:r>
                          <a:rPr lang="en-US" sz="1600" b="0" i="1" dirty="0" smtClean="0">
                            <a:solidFill>
                              <a:schemeClr val="dk1"/>
                            </a:solidFill>
                            <a:latin typeface="Cambria Math" panose="02040503050406030204" pitchFamily="18" charset="0"/>
                          </a:rPr>
                          <m:t> </m:t>
                        </m:r>
                        <m:r>
                          <a:rPr lang="en-US" sz="1600" b="0" i="1" dirty="0" smtClean="0">
                            <a:solidFill>
                              <a:schemeClr val="dk1"/>
                            </a:solidFill>
                            <a:latin typeface="Cambria Math" panose="02040503050406030204" pitchFamily="18" charset="0"/>
                          </a:rPr>
                          <m:t>1</m:t>
                        </m:r>
                      </m:e>
                      <m:sup>
                        <m:r>
                          <a:rPr lang="en-US" sz="1600" b="0" i="1" dirty="0" smtClean="0">
                            <a:solidFill>
                              <a:schemeClr val="dk1"/>
                            </a:solidFill>
                            <a:latin typeface="Cambria Math" panose="02040503050406030204" pitchFamily="18" charset="0"/>
                          </a:rPr>
                          <m:t>𝑎</m:t>
                        </m:r>
                      </m:sup>
                    </m:sSup>
                    <m:sSup>
                      <m:sSupPr>
                        <m:ctrlPr>
                          <a:rPr lang="ar-AE" sz="1600" i="1" dirty="0">
                            <a:solidFill>
                              <a:schemeClr val="dk1"/>
                            </a:solidFill>
                            <a:latin typeface="Cambria Math" panose="02040503050406030204" pitchFamily="18" charset="0"/>
                          </a:rPr>
                        </m:ctrlPr>
                      </m:sSupPr>
                      <m:e>
                        <m:r>
                          <a:rPr lang="en-US" sz="1600" b="0" i="1" dirty="0" smtClean="0">
                            <a:solidFill>
                              <a:schemeClr val="dk1"/>
                            </a:solidFill>
                            <a:latin typeface="Cambria Math" panose="02040503050406030204" pitchFamily="18" charset="0"/>
                          </a:rPr>
                          <m:t>0</m:t>
                        </m:r>
                      </m:e>
                      <m:sup>
                        <m:r>
                          <a:rPr lang="en-US" sz="1600" i="1" dirty="0">
                            <a:solidFill>
                              <a:schemeClr val="dk1"/>
                            </a:solidFill>
                            <a:latin typeface="Cambria Math" panose="02040503050406030204" pitchFamily="18" charset="0"/>
                          </a:rPr>
                          <m:t>𝑏</m:t>
                        </m:r>
                      </m:sup>
                    </m:sSup>
                    <m:sSup>
                      <m:sSupPr>
                        <m:ctrlPr>
                          <a:rPr lang="ar-AE" sz="1600" i="1" dirty="0">
                            <a:solidFill>
                              <a:schemeClr val="dk1"/>
                            </a:solidFill>
                            <a:latin typeface="Cambria Math" panose="02040503050406030204" pitchFamily="18" charset="0"/>
                          </a:rPr>
                        </m:ctrlPr>
                      </m:sSupPr>
                      <m:e>
                        <m:r>
                          <a:rPr lang="en-US" sz="1600" b="0" i="1" dirty="0" smtClean="0">
                            <a:solidFill>
                              <a:schemeClr val="dk1"/>
                            </a:solidFill>
                            <a:latin typeface="Cambria Math" panose="02040503050406030204" pitchFamily="18" charset="0"/>
                          </a:rPr>
                          <m:t>1</m:t>
                        </m:r>
                      </m:e>
                      <m:sup>
                        <m:r>
                          <a:rPr lang="en-US" sz="1600" i="1" dirty="0">
                            <a:solidFill>
                              <a:schemeClr val="dk1"/>
                            </a:solidFill>
                            <a:latin typeface="Cambria Math" panose="02040503050406030204" pitchFamily="18" charset="0"/>
                          </a:rPr>
                          <m:t>𝑐</m:t>
                        </m:r>
                      </m:sup>
                    </m:sSup>
                    <m:r>
                      <a:rPr lang="ru-RU" sz="1600" i="1" dirty="0">
                        <a:solidFill>
                          <a:schemeClr val="dk1"/>
                        </a:solidFill>
                        <a:latin typeface="Cambria Math" panose="02040503050406030204" pitchFamily="18" charset="0"/>
                      </a:rPr>
                      <m:t>, где </m:t>
                    </m:r>
                    <m:r>
                      <a:rPr lang="ru-RU" sz="1600" i="1" dirty="0" err="1">
                        <a:solidFill>
                          <a:schemeClr val="dk1"/>
                        </a:solidFill>
                        <a:latin typeface="Cambria Math" panose="02040503050406030204" pitchFamily="18" charset="0"/>
                      </a:rPr>
                      <m:t>𝑎</m:t>
                    </m:r>
                    <m:r>
                      <a:rPr lang="ru-RU" sz="1600" i="1" dirty="0" err="1">
                        <a:solidFill>
                          <a:schemeClr val="dk1"/>
                        </a:solidFill>
                        <a:latin typeface="Cambria Math" panose="02040503050406030204" pitchFamily="18" charset="0"/>
                      </a:rPr>
                      <m:t>,</m:t>
                    </m:r>
                    <m:r>
                      <a:rPr lang="ru-RU" sz="1600" i="1" dirty="0" err="1">
                        <a:solidFill>
                          <a:schemeClr val="dk1"/>
                        </a:solidFill>
                        <a:latin typeface="Cambria Math" panose="02040503050406030204" pitchFamily="18" charset="0"/>
                      </a:rPr>
                      <m:t>𝑏</m:t>
                    </m:r>
                    <m:r>
                      <a:rPr lang="ru-RU" sz="1600" i="1" dirty="0" err="1">
                        <a:solidFill>
                          <a:schemeClr val="dk1"/>
                        </a:solidFill>
                        <a:latin typeface="Cambria Math" panose="02040503050406030204" pitchFamily="18" charset="0"/>
                      </a:rPr>
                      <m:t>,</m:t>
                    </m:r>
                    <m:r>
                      <a:rPr lang="ru-RU" sz="1600" i="1" dirty="0" err="1">
                        <a:solidFill>
                          <a:schemeClr val="dk1"/>
                        </a:solidFill>
                        <a:latin typeface="Cambria Math" panose="02040503050406030204" pitchFamily="18" charset="0"/>
                      </a:rPr>
                      <m:t>𝑐</m:t>
                    </m:r>
                    <m:r>
                      <a:rPr lang="ru-RU" sz="1600" i="1" dirty="0">
                        <a:solidFill>
                          <a:schemeClr val="dk1"/>
                        </a:solidFill>
                        <a:latin typeface="Cambria Math" panose="02040503050406030204" pitchFamily="18" charset="0"/>
                      </a:rPr>
                      <m:t> ∈</m:t>
                    </m:r>
                    <m:r>
                      <m:rPr>
                        <m:sty m:val="p"/>
                      </m:rPr>
                      <a:rPr lang="el-GR" sz="1600" i="0" dirty="0">
                        <a:solidFill>
                          <a:schemeClr val="dk1"/>
                        </a:solidFill>
                        <a:latin typeface="Cambria Math" panose="02040503050406030204" pitchFamily="18" charset="0"/>
                      </a:rPr>
                      <m:t>Ζ</m:t>
                    </m:r>
                    <m:r>
                      <a:rPr lang="el-GR" sz="1600" i="1" dirty="0">
                        <a:solidFill>
                          <a:schemeClr val="dk1"/>
                        </a:solidFill>
                        <a:latin typeface="Cambria Math" panose="02040503050406030204" pitchFamily="18" charset="0"/>
                      </a:rPr>
                      <m:t> </m:t>
                    </m:r>
                    <m:r>
                      <a:rPr lang="ru-RU" sz="1600" i="1" dirty="0">
                        <a:solidFill>
                          <a:schemeClr val="dk1"/>
                        </a:solidFill>
                        <a:latin typeface="Cambria Math" panose="02040503050406030204" pitchFamily="18" charset="0"/>
                      </a:rPr>
                      <m:t>и </m:t>
                    </m:r>
                    <m:r>
                      <a:rPr lang="ru-RU" sz="1600" i="1" dirty="0" err="1">
                        <a:solidFill>
                          <a:schemeClr val="dk1"/>
                        </a:solidFill>
                        <a:latin typeface="Cambria Math" panose="02040503050406030204" pitchFamily="18" charset="0"/>
                      </a:rPr>
                      <m:t>𝑎</m:t>
                    </m:r>
                    <m:r>
                      <a:rPr lang="ru-RU" sz="1600" i="1" dirty="0" err="1">
                        <a:solidFill>
                          <a:schemeClr val="dk1"/>
                        </a:solidFill>
                        <a:latin typeface="Cambria Math" panose="02040503050406030204" pitchFamily="18" charset="0"/>
                      </a:rPr>
                      <m:t>,</m:t>
                    </m:r>
                    <m:r>
                      <a:rPr lang="ru-RU" sz="1600" i="1" dirty="0" err="1">
                        <a:solidFill>
                          <a:schemeClr val="dk1"/>
                        </a:solidFill>
                        <a:latin typeface="Cambria Math" panose="02040503050406030204" pitchFamily="18" charset="0"/>
                      </a:rPr>
                      <m:t>𝑏</m:t>
                    </m:r>
                    <m:r>
                      <a:rPr lang="ru-RU" sz="1600" i="1" dirty="0" err="1">
                        <a:solidFill>
                          <a:schemeClr val="dk1"/>
                        </a:solidFill>
                        <a:latin typeface="Cambria Math" panose="02040503050406030204" pitchFamily="18" charset="0"/>
                      </a:rPr>
                      <m:t>,</m:t>
                    </m:r>
                    <m:r>
                      <a:rPr lang="ru-RU" sz="1600" i="1" dirty="0" err="1">
                        <a:solidFill>
                          <a:schemeClr val="dk1"/>
                        </a:solidFill>
                        <a:latin typeface="Cambria Math" panose="02040503050406030204" pitchFamily="18" charset="0"/>
                      </a:rPr>
                      <m:t>𝑐</m:t>
                    </m:r>
                    <m:r>
                      <a:rPr lang="ru-RU" sz="1600" i="1" dirty="0">
                        <a:solidFill>
                          <a:schemeClr val="dk1"/>
                        </a:solidFill>
                        <a:latin typeface="Cambria Math" panose="02040503050406030204" pitchFamily="18" charset="0"/>
                      </a:rPr>
                      <m:t> ≥ </m:t>
                    </m:r>
                    <m:r>
                      <a:rPr lang="ru-RU" sz="1600" i="1" dirty="0">
                        <a:solidFill>
                          <a:schemeClr val="dk1"/>
                        </a:solidFill>
                        <a:latin typeface="Cambria Math" panose="02040503050406030204" pitchFamily="18" charset="0"/>
                      </a:rPr>
                      <m:t>0</m:t>
                    </m:r>
                  </m:oMath>
                </a14:m>
                <a:r>
                  <a:rPr lang="ru-RU" sz="1600" dirty="0">
                    <a:solidFill>
                      <a:schemeClr val="dk1"/>
                    </a:solidFill>
                  </a:rPr>
                  <a:t>. Запись вида </a:t>
                </a:r>
                <a14:m>
                  <m:oMath xmlns:m="http://schemas.openxmlformats.org/officeDocument/2006/math">
                    <m:sSup>
                      <m:sSupPr>
                        <m:ctrlPr>
                          <a:rPr lang="ar-AE" sz="1600" i="1" dirty="0">
                            <a:solidFill>
                              <a:schemeClr val="dk1"/>
                            </a:solidFill>
                            <a:latin typeface="Cambria Math" panose="02040503050406030204" pitchFamily="18" charset="0"/>
                          </a:rPr>
                        </m:ctrlPr>
                      </m:sSupPr>
                      <m:e>
                        <m:r>
                          <a:rPr lang="ar-AE" sz="1600" i="1" dirty="0">
                            <a:solidFill>
                              <a:schemeClr val="dk1"/>
                            </a:solidFill>
                            <a:latin typeface="Cambria Math" panose="02040503050406030204" pitchFamily="18" charset="0"/>
                          </a:rPr>
                          <m:t>0</m:t>
                        </m:r>
                      </m:e>
                      <m:sup>
                        <m:r>
                          <a:rPr lang="en-US" sz="1600" i="1" dirty="0">
                            <a:solidFill>
                              <a:schemeClr val="dk1"/>
                            </a:solidFill>
                            <a:latin typeface="Cambria Math" panose="02040503050406030204" pitchFamily="18" charset="0"/>
                          </a:rPr>
                          <m:t>𝑎</m:t>
                        </m:r>
                      </m:sup>
                    </m:sSup>
                  </m:oMath>
                </a14:m>
                <a:r>
                  <a:rPr lang="en-US" sz="1600" dirty="0">
                    <a:solidFill>
                      <a:schemeClr val="dk1"/>
                    </a:solidFill>
                  </a:rPr>
                  <a:t> </a:t>
                </a:r>
                <a:r>
                  <a:rPr lang="ru-RU" sz="1600" dirty="0">
                    <a:solidFill>
                      <a:schemeClr val="dk1"/>
                    </a:solidFill>
                  </a:rPr>
                  <a:t>обозначает </a:t>
                </a:r>
                <a14:m>
                  <m:oMath xmlns:m="http://schemas.openxmlformats.org/officeDocument/2006/math">
                    <m:r>
                      <a:rPr lang="ru-RU" sz="1600" i="1" dirty="0">
                        <a:solidFill>
                          <a:schemeClr val="dk1"/>
                        </a:solidFill>
                        <a:latin typeface="Cambria Math" panose="02040503050406030204" pitchFamily="18" charset="0"/>
                      </a:rPr>
                      <m:t>𝑎</m:t>
                    </m:r>
                  </m:oMath>
                </a14:m>
                <a:r>
                  <a:rPr lang="en-US" sz="1600" dirty="0">
                    <a:solidFill>
                      <a:schemeClr val="dk1"/>
                    </a:solidFill>
                  </a:rPr>
                  <a:t> </a:t>
                </a:r>
                <a:r>
                  <a:rPr lang="ru-RU" sz="1600" dirty="0">
                    <a:solidFill>
                      <a:schemeClr val="dk1"/>
                    </a:solidFill>
                  </a:rPr>
                  <a:t>подряд идущих нулей и аналогична для 1.</a:t>
                </a:r>
              </a:p>
              <a:p>
                <a:pPr marL="0" marR="0" lvl="0" indent="0" algn="l" rtl="0">
                  <a:spcBef>
                    <a:spcPts val="0"/>
                  </a:spcBef>
                  <a:spcAft>
                    <a:spcPts val="0"/>
                  </a:spcAft>
                  <a:buNone/>
                </a:pPr>
                <a:r>
                  <a:rPr lang="ru-RU" sz="1600" dirty="0">
                    <a:solidFill>
                      <a:schemeClr val="dk1"/>
                    </a:solidFill>
                  </a:rPr>
                  <a:t>Принцип сортировки </a:t>
                </a:r>
                <a:r>
                  <a:rPr lang="ru-RU" sz="1600" dirty="0" err="1">
                    <a:solidFill>
                      <a:schemeClr val="dk1"/>
                    </a:solidFill>
                  </a:rPr>
                  <a:t>Бэтчера</a:t>
                </a:r>
                <a:r>
                  <a:rPr lang="ru-RU" sz="1600" dirty="0">
                    <a:solidFill>
                      <a:schemeClr val="dk1"/>
                    </a:solidFill>
                  </a:rPr>
                  <a:t> основывается на том, что </a:t>
                </a:r>
                <a:r>
                  <a:rPr lang="ru-RU" sz="1600" dirty="0" err="1">
                    <a:solidFill>
                      <a:schemeClr val="dk1"/>
                    </a:solidFill>
                  </a:rPr>
                  <a:t>битоническую</a:t>
                </a:r>
                <a:r>
                  <a:rPr lang="ru-RU" sz="1600" dirty="0">
                    <a:solidFill>
                      <a:schemeClr val="dk1"/>
                    </a:solidFill>
                  </a:rPr>
                  <a:t> последовательность можно достаточно просто получить из двух отсортированных последовательностей (будет показано далее). Получается, что если мы сможем эффективно сортировать такую последовательность, то по аналогии с сортировкой слиянием мы сможем разбить наш массив размера </a:t>
                </a:r>
                <a:r>
                  <a:rPr lang="en-US" sz="1600" dirty="0">
                    <a:solidFill>
                      <a:schemeClr val="dk1"/>
                    </a:solidFill>
                  </a:rPr>
                  <a:t>N </a:t>
                </a:r>
                <a:r>
                  <a:rPr lang="ru-RU" sz="1600" dirty="0">
                    <a:solidFill>
                      <a:schemeClr val="dk1"/>
                    </a:solidFill>
                  </a:rPr>
                  <a:t>на </a:t>
                </a:r>
                <a:r>
                  <a:rPr lang="en-US" sz="1600" dirty="0">
                    <a:solidFill>
                      <a:schemeClr val="dk1"/>
                    </a:solidFill>
                  </a:rPr>
                  <a:t>N / 2 </a:t>
                </a:r>
                <a:r>
                  <a:rPr lang="ru-RU" sz="1600" dirty="0">
                    <a:solidFill>
                      <a:schemeClr val="dk1"/>
                    </a:solidFill>
                  </a:rPr>
                  <a:t>частей длины 2, отсортировать их, а далее подниматься на уровни выше объединяя меньшие отсортированные последовательности в </a:t>
                </a:r>
                <a:r>
                  <a:rPr lang="ru-RU" sz="1600" dirty="0" err="1">
                    <a:solidFill>
                      <a:schemeClr val="dk1"/>
                    </a:solidFill>
                  </a:rPr>
                  <a:t>битонические</a:t>
                </a:r>
                <a:r>
                  <a:rPr lang="ru-RU" sz="1600" dirty="0">
                    <a:solidFill>
                      <a:schemeClr val="dk1"/>
                    </a:solidFill>
                  </a:rPr>
                  <a:t> и применять операцию сортировки.</a:t>
                </a:r>
              </a:p>
              <a:p>
                <a:pPr marL="0" marR="0" lvl="0" indent="0" algn="l" rtl="0">
                  <a:spcBef>
                    <a:spcPts val="0"/>
                  </a:spcBef>
                  <a:spcAft>
                    <a:spcPts val="0"/>
                  </a:spcAft>
                  <a:buNone/>
                </a:pPr>
                <a:endParaRPr lang="ru-RU" sz="1600" dirty="0">
                  <a:solidFill>
                    <a:schemeClr val="dk1"/>
                  </a:solidFill>
                </a:endParaRPr>
              </a:p>
              <a:p>
                <a:pPr marL="0" marR="0" lvl="0" indent="0" algn="l" rtl="0">
                  <a:spcBef>
                    <a:spcPts val="0"/>
                  </a:spcBef>
                  <a:spcAft>
                    <a:spcPts val="0"/>
                  </a:spcAft>
                  <a:buNone/>
                </a:pPr>
                <a:endParaRPr sz="1600" dirty="0">
                  <a:solidFill>
                    <a:schemeClr val="dk1"/>
                  </a:solidFill>
                </a:endParaRPr>
              </a:p>
            </p:txBody>
          </p:sp>
        </mc:Choice>
        <mc:Fallback>
          <p:sp>
            <p:nvSpPr>
              <p:cNvPr id="245" name="Google Shape;245;p26"/>
              <p:cNvSpPr>
                <a:spLocks noRot="1" noChangeAspect="1" noMove="1" noResize="1" noEditPoints="1" noAdjustHandles="1" noChangeArrowheads="1" noChangeShapeType="1" noTextEdit="1"/>
              </p:cNvSpPr>
              <p:nvPr/>
            </p:nvSpPr>
            <p:spPr>
              <a:xfrm>
                <a:off x="222250" y="1479550"/>
                <a:ext cx="8575500" cy="831000"/>
              </a:xfrm>
              <a:prstGeom prst="rect">
                <a:avLst/>
              </a:prstGeom>
              <a:blipFill>
                <a:blip r:embed="rId4"/>
                <a:stretch>
                  <a:fillRect l="-355" t="-2206" b="-333088"/>
                </a:stretch>
              </a:blipFill>
              <a:ln>
                <a:noFill/>
              </a:ln>
            </p:spPr>
            <p:txBody>
              <a:bodyPr/>
              <a:lstStyle/>
              <a:p>
                <a:r>
                  <a:rPr lang="ru-RU">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
        <p:cNvGrpSpPr/>
        <p:nvPr/>
      </p:nvGrpSpPr>
      <p:grpSpPr>
        <a:xfrm>
          <a:off x="0" y="0"/>
          <a:ext cx="0" cy="0"/>
          <a:chOff x="0" y="0"/>
          <a:chExt cx="0" cy="0"/>
        </a:xfrm>
      </p:grpSpPr>
      <p:sp>
        <p:nvSpPr>
          <p:cNvPr id="250" name="Google Shape;250;p27"/>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251" name="Google Shape;251;p27"/>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Битонная сортировка Бэтчера</a:t>
            </a:r>
            <a:endParaRPr sz="2400" b="1">
              <a:solidFill>
                <a:schemeClr val="lt1"/>
              </a:solidFill>
              <a:latin typeface="Arial"/>
              <a:ea typeface="Arial"/>
              <a:cs typeface="Arial"/>
              <a:sym typeface="Arial"/>
            </a:endParaRPr>
          </a:p>
        </p:txBody>
      </p:sp>
      <p:sp>
        <p:nvSpPr>
          <p:cNvPr id="252" name="Google Shape;252;p27"/>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53" name="Google Shape;253;p27"/>
          <p:cNvSpPr/>
          <p:nvPr/>
        </p:nvSpPr>
        <p:spPr>
          <a:xfrm>
            <a:off x="7300913" y="3967163"/>
            <a:ext cx="6747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54" name="Google Shape;254;p27"/>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55" name="Google Shape;255;p2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16</a:t>
            </a:fld>
            <a:endParaRPr sz="1800">
              <a:solidFill>
                <a:schemeClr val="dk1"/>
              </a:solidFill>
            </a:endParaRPr>
          </a:p>
        </p:txBody>
      </p:sp>
      <p:sp>
        <p:nvSpPr>
          <p:cNvPr id="256" name="Google Shape;256;p27"/>
          <p:cNvSpPr/>
          <p:nvPr/>
        </p:nvSpPr>
        <p:spPr>
          <a:xfrm>
            <a:off x="222250" y="1479550"/>
            <a:ext cx="85755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600">
                <a:solidFill>
                  <a:schemeClr val="dk1"/>
                </a:solidFill>
              </a:rPr>
              <a:t>Построим сортирующую сеть, способную отсортировать произвольную нуль-единичную битоническую последовательность – битонический сортировщик. Его строение основывается на применении к битонической последовательности некоторого набора полуфильтров. Полуфильтр представляет из себя некоторую последовательность компараторов, которые выстраиваются следующим образом: пусть в рассматриваемой последовательности N элементов, тогда мы соединяем 0 и N / 2, 1 и N / 2 + 1 … N / 2 – 1 и N – 1.</a:t>
            </a:r>
            <a:endParaRPr sz="1600">
              <a:solidFill>
                <a:schemeClr val="dk1"/>
              </a:solidFill>
            </a:endParaRPr>
          </a:p>
          <a:p>
            <a:pPr marL="0" marR="0" lvl="0" indent="0" algn="l" rtl="0">
              <a:spcBef>
                <a:spcPts val="0"/>
              </a:spcBef>
              <a:spcAft>
                <a:spcPts val="0"/>
              </a:spcAft>
              <a:buNone/>
            </a:pPr>
            <a:endParaRPr sz="1600">
              <a:solidFill>
                <a:schemeClr val="dk1"/>
              </a:solidFill>
            </a:endParaRPr>
          </a:p>
        </p:txBody>
      </p:sp>
      <p:pic>
        <p:nvPicPr>
          <p:cNvPr id="257" name="Google Shape;257;p27"/>
          <p:cNvPicPr preferRelativeResize="0"/>
          <p:nvPr/>
        </p:nvPicPr>
        <p:blipFill>
          <a:blip r:embed="rId4">
            <a:alphaModFix/>
          </a:blip>
          <a:stretch>
            <a:fillRect/>
          </a:stretch>
        </p:blipFill>
        <p:spPr>
          <a:xfrm>
            <a:off x="2242713" y="3275025"/>
            <a:ext cx="4534574" cy="3081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1"/>
        <p:cNvGrpSpPr/>
        <p:nvPr/>
      </p:nvGrpSpPr>
      <p:grpSpPr>
        <a:xfrm>
          <a:off x="0" y="0"/>
          <a:ext cx="0" cy="0"/>
          <a:chOff x="0" y="0"/>
          <a:chExt cx="0" cy="0"/>
        </a:xfrm>
      </p:grpSpPr>
      <p:sp>
        <p:nvSpPr>
          <p:cNvPr id="262" name="Google Shape;262;p28"/>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263" name="Google Shape;263;p28"/>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Битонная сортировка Бэтчера</a:t>
            </a:r>
            <a:endParaRPr sz="2400" b="1">
              <a:solidFill>
                <a:schemeClr val="lt1"/>
              </a:solidFill>
              <a:latin typeface="Arial"/>
              <a:ea typeface="Arial"/>
              <a:cs typeface="Arial"/>
              <a:sym typeface="Arial"/>
            </a:endParaRPr>
          </a:p>
        </p:txBody>
      </p:sp>
      <p:sp>
        <p:nvSpPr>
          <p:cNvPr id="264" name="Google Shape;264;p28"/>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65" name="Google Shape;265;p28"/>
          <p:cNvSpPr/>
          <p:nvPr/>
        </p:nvSpPr>
        <p:spPr>
          <a:xfrm>
            <a:off x="7300913" y="3967163"/>
            <a:ext cx="6747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66" name="Google Shape;266;p28"/>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67" name="Google Shape;267;p2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17</a:t>
            </a:fld>
            <a:endParaRPr sz="1800">
              <a:solidFill>
                <a:schemeClr val="dk1"/>
              </a:solidFill>
            </a:endParaRPr>
          </a:p>
        </p:txBody>
      </p:sp>
      <mc:AlternateContent xmlns:mc="http://schemas.openxmlformats.org/markup-compatibility/2006">
        <mc:Choice xmlns:a14="http://schemas.microsoft.com/office/drawing/2010/main" Requires="a14">
          <p:sp>
            <p:nvSpPr>
              <p:cNvPr id="268" name="Google Shape;268;p28"/>
              <p:cNvSpPr/>
              <p:nvPr/>
            </p:nvSpPr>
            <p:spPr>
              <a:xfrm>
                <a:off x="222250" y="1479550"/>
                <a:ext cx="8575500" cy="831000"/>
              </a:xfrm>
              <a:prstGeom prst="rect">
                <a:avLst/>
              </a:prstGeom>
              <a:noFill/>
              <a:ln>
                <a:noFill/>
              </a:ln>
            </p:spPr>
            <p:txBody>
              <a:bodyPr spcFirstLastPara="1" wrap="square" lIns="91425" tIns="45700" rIns="91425" bIns="45700" anchor="t" anchorCtr="0">
                <a:noAutofit/>
              </a:bodyPr>
              <a:lstStyle/>
              <a:p>
                <a:pPr lvl="0"/>
                <a:r>
                  <a:rPr lang="ru-RU" sz="1600" dirty="0">
                    <a:solidFill>
                      <a:schemeClr val="dk1"/>
                    </a:solidFill>
                  </a:rPr>
                  <a:t>Построим так называемую объединяющую сеть, которая и будет справляться с данной задачей. На вход подаются две последовательности вида </a:t>
                </a:r>
                <a14:m>
                  <m:oMath xmlns:m="http://schemas.openxmlformats.org/officeDocument/2006/math">
                    <m:sSup>
                      <m:sSupPr>
                        <m:ctrlPr>
                          <a:rPr lang="ar-AE" sz="1600" i="1" dirty="0" smtClean="0">
                            <a:solidFill>
                              <a:schemeClr val="dk1"/>
                            </a:solidFill>
                            <a:latin typeface="Cambria Math" panose="02040503050406030204" pitchFamily="18" charset="0"/>
                          </a:rPr>
                        </m:ctrlPr>
                      </m:sSupPr>
                      <m:e>
                        <m:r>
                          <a:rPr lang="ar-AE" sz="1600" b="0" i="1" dirty="0" smtClean="0">
                            <a:solidFill>
                              <a:schemeClr val="dk1"/>
                            </a:solidFill>
                            <a:latin typeface="Cambria Math" panose="02040503050406030204" pitchFamily="18" charset="0"/>
                          </a:rPr>
                          <m:t>0</m:t>
                        </m:r>
                      </m:e>
                      <m:sup>
                        <m:r>
                          <a:rPr lang="en-US" sz="1600" b="0" i="1" dirty="0" smtClean="0">
                            <a:solidFill>
                              <a:schemeClr val="dk1"/>
                            </a:solidFill>
                            <a:latin typeface="Cambria Math" panose="02040503050406030204" pitchFamily="18" charset="0"/>
                          </a:rPr>
                          <m:t>𝑎</m:t>
                        </m:r>
                      </m:sup>
                    </m:sSup>
                    <m:sSup>
                      <m:sSupPr>
                        <m:ctrlPr>
                          <a:rPr lang="ar-AE" sz="1600" i="1" dirty="0" smtClean="0">
                            <a:solidFill>
                              <a:schemeClr val="dk1"/>
                            </a:solidFill>
                            <a:latin typeface="Cambria Math" panose="02040503050406030204" pitchFamily="18" charset="0"/>
                          </a:rPr>
                        </m:ctrlPr>
                      </m:sSupPr>
                      <m:e>
                        <m:r>
                          <a:rPr lang="en-US" sz="1600" b="0" i="1" dirty="0" smtClean="0">
                            <a:solidFill>
                              <a:schemeClr val="dk1"/>
                            </a:solidFill>
                            <a:latin typeface="Cambria Math" panose="02040503050406030204" pitchFamily="18" charset="0"/>
                          </a:rPr>
                          <m:t>1</m:t>
                        </m:r>
                      </m:e>
                      <m:sup>
                        <m:r>
                          <a:rPr lang="en-US" sz="1600" b="0" i="1" dirty="0" smtClean="0">
                            <a:solidFill>
                              <a:schemeClr val="dk1"/>
                            </a:solidFill>
                            <a:latin typeface="Cambria Math" panose="02040503050406030204" pitchFamily="18" charset="0"/>
                          </a:rPr>
                          <m:t>𝑏</m:t>
                        </m:r>
                      </m:sup>
                    </m:sSup>
                    <m:r>
                      <a:rPr lang="en-US" sz="1600" b="0" i="1" dirty="0" smtClean="0">
                        <a:solidFill>
                          <a:schemeClr val="dk1"/>
                        </a:solidFill>
                        <a:latin typeface="Cambria Math" panose="02040503050406030204" pitchFamily="18" charset="0"/>
                      </a:rPr>
                      <m:t> </m:t>
                    </m:r>
                  </m:oMath>
                </a14:m>
                <a:r>
                  <a:rPr lang="ru-RU" sz="1600" dirty="0">
                    <a:solidFill>
                      <a:schemeClr val="dk1"/>
                    </a:solidFill>
                  </a:rPr>
                  <a:t>и </a:t>
                </a:r>
                <a14:m>
                  <m:oMath xmlns:m="http://schemas.openxmlformats.org/officeDocument/2006/math">
                    <m:sSup>
                      <m:sSupPr>
                        <m:ctrlPr>
                          <a:rPr lang="ar-AE" sz="1600" i="1" dirty="0">
                            <a:solidFill>
                              <a:schemeClr val="dk1"/>
                            </a:solidFill>
                            <a:latin typeface="Cambria Math" panose="02040503050406030204" pitchFamily="18" charset="0"/>
                          </a:rPr>
                        </m:ctrlPr>
                      </m:sSupPr>
                      <m:e>
                        <m:r>
                          <a:rPr lang="ar-AE" sz="1600" i="1" dirty="0">
                            <a:solidFill>
                              <a:schemeClr val="dk1"/>
                            </a:solidFill>
                            <a:latin typeface="Cambria Math" panose="02040503050406030204" pitchFamily="18" charset="0"/>
                          </a:rPr>
                          <m:t>0</m:t>
                        </m:r>
                      </m:e>
                      <m:sup>
                        <m:r>
                          <a:rPr lang="en-US" sz="1600" b="0" i="1" dirty="0" smtClean="0">
                            <a:solidFill>
                              <a:schemeClr val="dk1"/>
                            </a:solidFill>
                            <a:latin typeface="Cambria Math" panose="02040503050406030204" pitchFamily="18" charset="0"/>
                          </a:rPr>
                          <m:t>𝑐</m:t>
                        </m:r>
                      </m:sup>
                    </m:sSup>
                    <m:sSup>
                      <m:sSupPr>
                        <m:ctrlPr>
                          <a:rPr lang="ar-AE" sz="1600" i="1" dirty="0">
                            <a:solidFill>
                              <a:schemeClr val="dk1"/>
                            </a:solidFill>
                            <a:latin typeface="Cambria Math" panose="02040503050406030204" pitchFamily="18" charset="0"/>
                          </a:rPr>
                        </m:ctrlPr>
                      </m:sSupPr>
                      <m:e>
                        <m:r>
                          <a:rPr lang="en-US" sz="1600" i="1" dirty="0">
                            <a:solidFill>
                              <a:schemeClr val="dk1"/>
                            </a:solidFill>
                            <a:latin typeface="Cambria Math" panose="02040503050406030204" pitchFamily="18" charset="0"/>
                          </a:rPr>
                          <m:t>1</m:t>
                        </m:r>
                      </m:e>
                      <m:sup>
                        <m:r>
                          <a:rPr lang="en-US" sz="1600" b="0" i="1" dirty="0" smtClean="0">
                            <a:solidFill>
                              <a:schemeClr val="dk1"/>
                            </a:solidFill>
                            <a:latin typeface="Cambria Math" panose="02040503050406030204" pitchFamily="18" charset="0"/>
                          </a:rPr>
                          <m:t>𝑑</m:t>
                        </m:r>
                      </m:sup>
                    </m:sSup>
                  </m:oMath>
                </a14:m>
                <a:r>
                  <a:rPr lang="ru-RU" sz="1600" dirty="0">
                    <a:solidFill>
                      <a:schemeClr val="dk1"/>
                    </a:solidFill>
                  </a:rPr>
                  <a:t>. Заметим, что если к первой последовательности дописать перевёрнутую вторую, то получится последовательность вида </a:t>
                </a:r>
                <a14:m>
                  <m:oMath xmlns:m="http://schemas.openxmlformats.org/officeDocument/2006/math">
                    <m:sSup>
                      <m:sSupPr>
                        <m:ctrlPr>
                          <a:rPr lang="ar-AE" sz="1600" i="1" dirty="0">
                            <a:solidFill>
                              <a:schemeClr val="dk1"/>
                            </a:solidFill>
                            <a:latin typeface="Cambria Math" panose="02040503050406030204" pitchFamily="18" charset="0"/>
                          </a:rPr>
                        </m:ctrlPr>
                      </m:sSupPr>
                      <m:e>
                        <m:r>
                          <a:rPr lang="ar-AE" sz="1600" i="1" dirty="0">
                            <a:solidFill>
                              <a:schemeClr val="dk1"/>
                            </a:solidFill>
                            <a:latin typeface="Cambria Math" panose="02040503050406030204" pitchFamily="18" charset="0"/>
                          </a:rPr>
                          <m:t>0</m:t>
                        </m:r>
                      </m:e>
                      <m:sup>
                        <m:r>
                          <a:rPr lang="en-US" sz="1600" i="1" dirty="0">
                            <a:solidFill>
                              <a:schemeClr val="dk1"/>
                            </a:solidFill>
                            <a:latin typeface="Cambria Math" panose="02040503050406030204" pitchFamily="18" charset="0"/>
                          </a:rPr>
                          <m:t>𝑎</m:t>
                        </m:r>
                      </m:sup>
                    </m:sSup>
                    <m:sSup>
                      <m:sSupPr>
                        <m:ctrlPr>
                          <a:rPr lang="ar-AE" sz="1600" i="1" dirty="0">
                            <a:solidFill>
                              <a:schemeClr val="dk1"/>
                            </a:solidFill>
                            <a:latin typeface="Cambria Math" panose="02040503050406030204" pitchFamily="18" charset="0"/>
                          </a:rPr>
                        </m:ctrlPr>
                      </m:sSupPr>
                      <m:e>
                        <m:r>
                          <a:rPr lang="en-US" sz="1600" i="1" dirty="0">
                            <a:solidFill>
                              <a:schemeClr val="dk1"/>
                            </a:solidFill>
                            <a:latin typeface="Cambria Math" panose="02040503050406030204" pitchFamily="18" charset="0"/>
                          </a:rPr>
                          <m:t>1</m:t>
                        </m:r>
                      </m:e>
                      <m:sup>
                        <m:r>
                          <a:rPr lang="en-US" sz="1600" i="1" dirty="0">
                            <a:solidFill>
                              <a:schemeClr val="dk1"/>
                            </a:solidFill>
                            <a:latin typeface="Cambria Math" panose="02040503050406030204" pitchFamily="18" charset="0"/>
                          </a:rPr>
                          <m:t>𝑏</m:t>
                        </m:r>
                        <m:r>
                          <a:rPr lang="en-US" sz="1600" b="0" i="1" dirty="0" smtClean="0">
                            <a:solidFill>
                              <a:schemeClr val="dk1"/>
                            </a:solidFill>
                            <a:latin typeface="Cambria Math" panose="02040503050406030204" pitchFamily="18" charset="0"/>
                          </a:rPr>
                          <m:t>+</m:t>
                        </m:r>
                        <m:r>
                          <a:rPr lang="en-US" sz="1600" b="0" i="1" dirty="0" smtClean="0">
                            <a:solidFill>
                              <a:schemeClr val="dk1"/>
                            </a:solidFill>
                            <a:latin typeface="Cambria Math" panose="02040503050406030204" pitchFamily="18" charset="0"/>
                          </a:rPr>
                          <m:t>𝑑</m:t>
                        </m:r>
                      </m:sup>
                    </m:sSup>
                    <m:sSup>
                      <m:sSupPr>
                        <m:ctrlPr>
                          <a:rPr lang="ar-AE" sz="1600" i="1" dirty="0">
                            <a:solidFill>
                              <a:schemeClr val="dk1"/>
                            </a:solidFill>
                            <a:latin typeface="Cambria Math" panose="02040503050406030204" pitchFamily="18" charset="0"/>
                          </a:rPr>
                        </m:ctrlPr>
                      </m:sSupPr>
                      <m:e>
                        <m:r>
                          <a:rPr lang="en-US" sz="1600" i="1" dirty="0">
                            <a:solidFill>
                              <a:schemeClr val="dk1"/>
                            </a:solidFill>
                            <a:latin typeface="Cambria Math" panose="02040503050406030204" pitchFamily="18" charset="0"/>
                          </a:rPr>
                          <m:t>0</m:t>
                        </m:r>
                      </m:e>
                      <m:sup>
                        <m:r>
                          <a:rPr lang="en-US" sz="1600" i="1" dirty="0">
                            <a:solidFill>
                              <a:schemeClr val="dk1"/>
                            </a:solidFill>
                            <a:latin typeface="Cambria Math" panose="02040503050406030204" pitchFamily="18" charset="0"/>
                          </a:rPr>
                          <m:t>𝑐</m:t>
                        </m:r>
                      </m:sup>
                    </m:sSup>
                  </m:oMath>
                </a14:m>
                <a:r>
                  <a:rPr lang="ru-RU" sz="1600" dirty="0">
                    <a:solidFill>
                      <a:schemeClr val="dk1"/>
                    </a:solidFill>
                  </a:rPr>
                  <a:t>, а это есть ни что иное, как </a:t>
                </a:r>
                <a:r>
                  <a:rPr lang="ru-RU" sz="1600" dirty="0" err="1">
                    <a:solidFill>
                      <a:schemeClr val="dk1"/>
                    </a:solidFill>
                  </a:rPr>
                  <a:t>битоническая</a:t>
                </a:r>
                <a:r>
                  <a:rPr lang="ru-RU" sz="1600" dirty="0">
                    <a:solidFill>
                      <a:schemeClr val="dk1"/>
                    </a:solidFill>
                  </a:rPr>
                  <a:t> последовательность, которую мы уже научились сортировать.</a:t>
                </a:r>
                <a:endParaRPr sz="1600" dirty="0">
                  <a:solidFill>
                    <a:schemeClr val="dk1"/>
                  </a:solidFill>
                </a:endParaRPr>
              </a:p>
            </p:txBody>
          </p:sp>
        </mc:Choice>
        <mc:Fallback>
          <p:sp>
            <p:nvSpPr>
              <p:cNvPr id="268" name="Google Shape;268;p28"/>
              <p:cNvSpPr>
                <a:spLocks noRot="1" noChangeAspect="1" noMove="1" noResize="1" noEditPoints="1" noAdjustHandles="1" noChangeArrowheads="1" noChangeShapeType="1" noTextEdit="1"/>
              </p:cNvSpPr>
              <p:nvPr/>
            </p:nvSpPr>
            <p:spPr>
              <a:xfrm>
                <a:off x="222250" y="1479550"/>
                <a:ext cx="8575500" cy="831000"/>
              </a:xfrm>
              <a:prstGeom prst="rect">
                <a:avLst/>
              </a:prstGeom>
              <a:blipFill>
                <a:blip r:embed="rId4"/>
                <a:stretch>
                  <a:fillRect l="-355" t="-2206" r="-355" b="-69118"/>
                </a:stretch>
              </a:blipFill>
              <a:ln>
                <a:noFill/>
              </a:ln>
            </p:spPr>
            <p:txBody>
              <a:bodyPr/>
              <a:lstStyle/>
              <a:p>
                <a:r>
                  <a:rPr lang="ru-RU">
                    <a:noFill/>
                  </a:rPr>
                  <a:t> </a:t>
                </a:r>
              </a:p>
            </p:txBody>
          </p:sp>
        </mc:Fallback>
      </mc:AlternateContent>
      <p:pic>
        <p:nvPicPr>
          <p:cNvPr id="269" name="Google Shape;269;p28"/>
          <p:cNvPicPr preferRelativeResize="0"/>
          <p:nvPr/>
        </p:nvPicPr>
        <p:blipFill>
          <a:blip r:embed="rId5">
            <a:alphaModFix/>
          </a:blip>
          <a:stretch>
            <a:fillRect/>
          </a:stretch>
        </p:blipFill>
        <p:spPr>
          <a:xfrm>
            <a:off x="2024028" y="2948675"/>
            <a:ext cx="4971956" cy="3384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3"/>
        <p:cNvGrpSpPr/>
        <p:nvPr/>
      </p:nvGrpSpPr>
      <p:grpSpPr>
        <a:xfrm>
          <a:off x="0" y="0"/>
          <a:ext cx="0" cy="0"/>
          <a:chOff x="0" y="0"/>
          <a:chExt cx="0" cy="0"/>
        </a:xfrm>
      </p:grpSpPr>
      <p:sp>
        <p:nvSpPr>
          <p:cNvPr id="274" name="Google Shape;274;p29"/>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275" name="Google Shape;275;p29"/>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Битонная сортировка Бэтчера</a:t>
            </a:r>
            <a:endParaRPr sz="2400" b="1">
              <a:solidFill>
                <a:schemeClr val="lt1"/>
              </a:solidFill>
              <a:latin typeface="Arial"/>
              <a:ea typeface="Arial"/>
              <a:cs typeface="Arial"/>
              <a:sym typeface="Arial"/>
            </a:endParaRPr>
          </a:p>
        </p:txBody>
      </p:sp>
      <p:sp>
        <p:nvSpPr>
          <p:cNvPr id="276" name="Google Shape;276;p29"/>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77" name="Google Shape;277;p29"/>
          <p:cNvSpPr/>
          <p:nvPr/>
        </p:nvSpPr>
        <p:spPr>
          <a:xfrm>
            <a:off x="7300913" y="3967163"/>
            <a:ext cx="6747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78" name="Google Shape;278;p29"/>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79" name="Google Shape;279;p2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18</a:t>
            </a:fld>
            <a:endParaRPr sz="1800">
              <a:solidFill>
                <a:schemeClr val="dk1"/>
              </a:solidFill>
            </a:endParaRPr>
          </a:p>
        </p:txBody>
      </p:sp>
      <mc:AlternateContent xmlns:mc="http://schemas.openxmlformats.org/markup-compatibility/2006">
        <mc:Choice xmlns:a14="http://schemas.microsoft.com/office/drawing/2010/main" Requires="a14">
          <p:sp>
            <p:nvSpPr>
              <p:cNvPr id="280" name="Google Shape;280;p29"/>
              <p:cNvSpPr/>
              <p:nvPr/>
            </p:nvSpPr>
            <p:spPr>
              <a:xfrm>
                <a:off x="222250" y="1479550"/>
                <a:ext cx="85755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600" dirty="0">
                    <a:solidFill>
                      <a:schemeClr val="dk1"/>
                    </a:solidFill>
                  </a:rPr>
                  <a:t>Чтобы построить сортирующую сеть </a:t>
                </a:r>
                <a:r>
                  <a:rPr lang="ru-RU" sz="1600" dirty="0" err="1">
                    <a:solidFill>
                      <a:schemeClr val="dk1"/>
                    </a:solidFill>
                  </a:rPr>
                  <a:t>Бэтчера</a:t>
                </a:r>
                <a:r>
                  <a:rPr lang="ru-RU" sz="1600" dirty="0">
                    <a:solidFill>
                      <a:schemeClr val="dk1"/>
                    </a:solidFill>
                  </a:rPr>
                  <a:t> необходимо вспомнить о принципах работа обычной сортировки слияниями. </a:t>
                </a:r>
                <a:endParaRPr sz="1600" dirty="0">
                  <a:solidFill>
                    <a:schemeClr val="dk1"/>
                  </a:solidFill>
                </a:endParaRPr>
              </a:p>
              <a:p>
                <a:pPr marL="0" marR="0" lvl="0" indent="0" algn="l" rtl="0">
                  <a:spcBef>
                    <a:spcPts val="0"/>
                  </a:spcBef>
                  <a:spcAft>
                    <a:spcPts val="0"/>
                  </a:spcAft>
                  <a:buNone/>
                </a:pPr>
                <a:endParaRPr sz="1600" dirty="0">
                  <a:solidFill>
                    <a:schemeClr val="dk1"/>
                  </a:solidFill>
                </a:endParaRPr>
              </a:p>
              <a:p>
                <a:pPr marL="0" marR="0" lvl="0" indent="0" algn="l" rtl="0">
                  <a:spcBef>
                    <a:spcPts val="0"/>
                  </a:spcBef>
                  <a:spcAft>
                    <a:spcPts val="0"/>
                  </a:spcAft>
                  <a:buNone/>
                </a:pPr>
                <a:endParaRPr sz="1600" dirty="0">
                  <a:solidFill>
                    <a:schemeClr val="dk1"/>
                  </a:solidFill>
                </a:endParaRPr>
              </a:p>
              <a:p>
                <a:pPr marL="0" marR="0" lvl="0" indent="0" algn="l" rtl="0">
                  <a:spcBef>
                    <a:spcPts val="0"/>
                  </a:spcBef>
                  <a:spcAft>
                    <a:spcPts val="0"/>
                  </a:spcAft>
                  <a:buNone/>
                </a:pPr>
                <a:endParaRPr sz="1600" dirty="0">
                  <a:solidFill>
                    <a:schemeClr val="dk1"/>
                  </a:solidFill>
                </a:endParaRPr>
              </a:p>
              <a:p>
                <a:pPr marL="0" marR="0" lvl="0" indent="0" algn="l" rtl="0">
                  <a:spcBef>
                    <a:spcPts val="0"/>
                  </a:spcBef>
                  <a:spcAft>
                    <a:spcPts val="0"/>
                  </a:spcAft>
                  <a:buNone/>
                </a:pPr>
                <a:endParaRPr sz="1600" dirty="0">
                  <a:solidFill>
                    <a:schemeClr val="dk1"/>
                  </a:solidFill>
                </a:endParaRPr>
              </a:p>
              <a:p>
                <a:pPr marL="0" marR="0" lvl="0" indent="0" algn="l" rtl="0">
                  <a:spcBef>
                    <a:spcPts val="0"/>
                  </a:spcBef>
                  <a:spcAft>
                    <a:spcPts val="0"/>
                  </a:spcAft>
                  <a:buNone/>
                </a:pPr>
                <a:endParaRPr sz="1600" dirty="0">
                  <a:solidFill>
                    <a:schemeClr val="dk1"/>
                  </a:solidFill>
                </a:endParaRPr>
              </a:p>
              <a:p>
                <a:pPr marL="0" marR="0" lvl="0" indent="0" algn="l" rtl="0">
                  <a:spcBef>
                    <a:spcPts val="0"/>
                  </a:spcBef>
                  <a:spcAft>
                    <a:spcPts val="0"/>
                  </a:spcAft>
                  <a:buNone/>
                </a:pPr>
                <a:endParaRPr sz="1600" dirty="0">
                  <a:solidFill>
                    <a:schemeClr val="dk1"/>
                  </a:solidFill>
                </a:endParaRPr>
              </a:p>
              <a:p>
                <a:pPr marL="0" marR="0" lvl="0" indent="0" algn="l" rtl="0">
                  <a:spcBef>
                    <a:spcPts val="0"/>
                  </a:spcBef>
                  <a:spcAft>
                    <a:spcPts val="0"/>
                  </a:spcAft>
                  <a:buNone/>
                </a:pPr>
                <a:endParaRPr sz="1600" dirty="0">
                  <a:solidFill>
                    <a:schemeClr val="dk1"/>
                  </a:solidFill>
                </a:endParaRPr>
              </a:p>
              <a:p>
                <a:pPr marL="0" marR="0" lvl="0" indent="0" algn="l" rtl="0">
                  <a:spcBef>
                    <a:spcPts val="0"/>
                  </a:spcBef>
                  <a:spcAft>
                    <a:spcPts val="0"/>
                  </a:spcAft>
                  <a:buNone/>
                </a:pPr>
                <a:endParaRPr sz="1600" dirty="0">
                  <a:solidFill>
                    <a:schemeClr val="dk1"/>
                  </a:solidFill>
                </a:endParaRPr>
              </a:p>
              <a:p>
                <a:pPr marL="0" marR="0" lvl="0" indent="0" algn="l" rtl="0">
                  <a:spcBef>
                    <a:spcPts val="0"/>
                  </a:spcBef>
                  <a:spcAft>
                    <a:spcPts val="0"/>
                  </a:spcAft>
                  <a:buNone/>
                </a:pPr>
                <a:endParaRPr sz="1600" dirty="0">
                  <a:solidFill>
                    <a:schemeClr val="dk1"/>
                  </a:solidFill>
                </a:endParaRPr>
              </a:p>
              <a:p>
                <a:pPr marL="0" marR="0" lvl="0" indent="0" algn="l" rtl="0">
                  <a:spcBef>
                    <a:spcPts val="0"/>
                  </a:spcBef>
                  <a:spcAft>
                    <a:spcPts val="0"/>
                  </a:spcAft>
                  <a:buNone/>
                </a:pPr>
                <a:endParaRPr sz="1600" dirty="0">
                  <a:solidFill>
                    <a:schemeClr val="dk1"/>
                  </a:solidFill>
                </a:endParaRPr>
              </a:p>
              <a:p>
                <a:pPr marL="0" marR="0" lvl="0" indent="0" algn="l" rtl="0">
                  <a:spcBef>
                    <a:spcPts val="0"/>
                  </a:spcBef>
                  <a:spcAft>
                    <a:spcPts val="0"/>
                  </a:spcAft>
                  <a:buNone/>
                </a:pPr>
                <a:endParaRPr sz="1600" dirty="0">
                  <a:solidFill>
                    <a:schemeClr val="dk1"/>
                  </a:solidFill>
                </a:endParaRPr>
              </a:p>
              <a:p>
                <a:pPr marL="0" marR="0" lvl="0" indent="0" algn="l" rtl="0">
                  <a:spcBef>
                    <a:spcPts val="0"/>
                  </a:spcBef>
                  <a:spcAft>
                    <a:spcPts val="0"/>
                  </a:spcAft>
                  <a:buNone/>
                </a:pPr>
                <a:endParaRPr sz="1600" dirty="0">
                  <a:solidFill>
                    <a:schemeClr val="dk1"/>
                  </a:solidFill>
                </a:endParaRPr>
              </a:p>
              <a:p>
                <a:pPr marL="0" marR="0" lvl="0" indent="0" algn="l" rtl="0">
                  <a:spcBef>
                    <a:spcPts val="0"/>
                  </a:spcBef>
                  <a:spcAft>
                    <a:spcPts val="0"/>
                  </a:spcAft>
                  <a:buNone/>
                </a:pPr>
                <a:endParaRPr sz="1600" dirty="0">
                  <a:solidFill>
                    <a:schemeClr val="dk1"/>
                  </a:solidFill>
                </a:endParaRPr>
              </a:p>
              <a:p>
                <a:pPr marL="0" marR="0" lvl="0" indent="0" algn="l" rtl="0">
                  <a:spcBef>
                    <a:spcPts val="0"/>
                  </a:spcBef>
                  <a:spcAft>
                    <a:spcPts val="0"/>
                  </a:spcAft>
                  <a:buNone/>
                </a:pPr>
                <a:endParaRPr sz="1600" dirty="0">
                  <a:solidFill>
                    <a:schemeClr val="dk1"/>
                  </a:solidFill>
                </a:endParaRPr>
              </a:p>
              <a:p>
                <a:pPr lvl="0"/>
                <a:r>
                  <a:rPr lang="ru-RU" sz="1600" dirty="0">
                    <a:solidFill>
                      <a:schemeClr val="dk1"/>
                    </a:solidFill>
                  </a:rPr>
                  <a:t>Таким образом получаем неадаптивную сортировку, работающую за </a:t>
                </a:r>
                <a14:m>
                  <m:oMath xmlns:m="http://schemas.openxmlformats.org/officeDocument/2006/math">
                    <m:r>
                      <m:rPr>
                        <m:sty m:val="p"/>
                      </m:rPr>
                      <a:rPr lang="ru-RU" sz="1800" smtClean="0">
                        <a:effectLst/>
                        <a:latin typeface="Cambria Math" panose="02040503050406030204" pitchFamily="18" charset="0"/>
                        <a:ea typeface="Calibri" panose="020F0502020204030204" pitchFamily="34" charset="0"/>
                        <a:cs typeface="Times New Roman" panose="02020603050405020304" pitchFamily="18" charset="0"/>
                      </a:rPr>
                      <m:t>O</m:t>
                    </m:r>
                    <m:r>
                      <a:rPr lang="ru-RU" sz="1800" i="1">
                        <a:effectLst/>
                        <a:latin typeface="Cambria Math" panose="02040503050406030204" pitchFamily="18" charset="0"/>
                        <a:ea typeface="Calibri" panose="020F0502020204030204" pitchFamily="34" charset="0"/>
                        <a:cs typeface="Times New Roman" panose="02020603050405020304" pitchFamily="18" charset="0"/>
                      </a:rPr>
                      <m:t>(</m:t>
                    </m:r>
                    <m:r>
                      <a:rPr lang="ru-RU" sz="1800" i="1">
                        <a:effectLst/>
                        <a:latin typeface="Cambria Math" panose="02040503050406030204" pitchFamily="18" charset="0"/>
                        <a:ea typeface="Calibri" panose="020F0502020204030204" pitchFamily="34" charset="0"/>
                        <a:cs typeface="Times New Roman" panose="02020603050405020304" pitchFamily="18" charset="0"/>
                      </a:rPr>
                      <m:t>𝑛</m:t>
                    </m:r>
                    <m:r>
                      <a:rPr lang="ru-RU" sz="1800" i="1">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ru-RU" sz="1800" i="1">
                            <a:effectLst/>
                            <a:latin typeface="Cambria Math" panose="02040503050406030204" pitchFamily="18" charset="0"/>
                            <a:cs typeface="Times New Roman" panose="02020603050405020304" pitchFamily="18" charset="0"/>
                          </a:rPr>
                        </m:ctrlPr>
                      </m:funcPr>
                      <m:fName>
                        <m:sSubSup>
                          <m:sSubSupPr>
                            <m:ctrlPr>
                              <a:rPr lang="ru-RU" sz="1800" i="1">
                                <a:effectLst/>
                                <a:latin typeface="Cambria Math" panose="02040503050406030204" pitchFamily="18" charset="0"/>
                                <a:cs typeface="Times New Roman" panose="02020603050405020304" pitchFamily="18" charset="0"/>
                              </a:rPr>
                            </m:ctrlPr>
                          </m:sSubSupPr>
                          <m:e>
                            <m:r>
                              <m:rPr>
                                <m:sty m:val="p"/>
                              </m:rPr>
                              <a:rPr lang="ru-RU" sz="1800">
                                <a:effectLst/>
                                <a:latin typeface="Cambria Math" panose="02040503050406030204" pitchFamily="18" charset="0"/>
                                <a:ea typeface="Calibri" panose="020F0502020204030204" pitchFamily="34" charset="0"/>
                                <a:cs typeface="Times New Roman" panose="02020603050405020304" pitchFamily="18" charset="0"/>
                              </a:rPr>
                              <m:t>log</m:t>
                            </m:r>
                          </m:e>
                          <m:sub>
                            <m:r>
                              <a:rPr lang="ru-RU" sz="1800" i="1">
                                <a:effectLst/>
                                <a:latin typeface="Cambria Math" panose="02040503050406030204" pitchFamily="18" charset="0"/>
                                <a:ea typeface="Calibri" panose="020F0502020204030204" pitchFamily="34" charset="0"/>
                                <a:cs typeface="Times New Roman" panose="02020603050405020304" pitchFamily="18" charset="0"/>
                              </a:rPr>
                              <m:t>2</m:t>
                            </m:r>
                          </m:sub>
                          <m:sup>
                            <m:r>
                              <a:rPr lang="ru-RU" sz="1800" i="1">
                                <a:effectLst/>
                                <a:latin typeface="Cambria Math" panose="02040503050406030204" pitchFamily="18" charset="0"/>
                                <a:ea typeface="Calibri" panose="020F0502020204030204" pitchFamily="34" charset="0"/>
                                <a:cs typeface="Times New Roman" panose="02020603050405020304" pitchFamily="18" charset="0"/>
                              </a:rPr>
                              <m:t>2</m:t>
                            </m:r>
                          </m:sup>
                        </m:sSubSup>
                      </m:fName>
                      <m:e>
                        <m:r>
                          <a:rPr lang="ru-RU" sz="1800" i="1">
                            <a:effectLst/>
                            <a:latin typeface="Cambria Math" panose="02040503050406030204" pitchFamily="18" charset="0"/>
                            <a:ea typeface="Calibri" panose="020F0502020204030204" pitchFamily="34" charset="0"/>
                            <a:cs typeface="Times New Roman" panose="02020603050405020304" pitchFamily="18" charset="0"/>
                          </a:rPr>
                          <m:t>𝑛</m:t>
                        </m:r>
                      </m:e>
                    </m:func>
                    <m:r>
                      <a:rPr lang="ru-RU" sz="18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ru-RU" sz="1600" dirty="0">
                    <a:solidFill>
                      <a:schemeClr val="dk1"/>
                    </a:solidFill>
                  </a:rPr>
                  <a:t>. Сортирующая сеть, соответствующая сортировке </a:t>
                </a:r>
                <a:r>
                  <a:rPr lang="ru-RU" sz="1600" dirty="0" err="1">
                    <a:solidFill>
                      <a:schemeClr val="dk1"/>
                    </a:solidFill>
                  </a:rPr>
                  <a:t>Бэтчера</a:t>
                </a:r>
                <a:r>
                  <a:rPr lang="ru-RU" sz="1600" dirty="0">
                    <a:solidFill>
                      <a:schemeClr val="dk1"/>
                    </a:solidFill>
                  </a:rPr>
                  <a:t> имеет размер </a:t>
                </a:r>
                <a14:m>
                  <m:oMath xmlns:m="http://schemas.openxmlformats.org/officeDocument/2006/math">
                    <m:f>
                      <m:fPr>
                        <m:ctrlPr>
                          <a:rPr lang="ru-RU" sz="1800" i="1"/>
                        </m:ctrlPr>
                      </m:fPr>
                      <m:num>
                        <m:r>
                          <a:rPr lang="ru-RU" sz="1800" i="1"/>
                          <m:t>𝑛</m:t>
                        </m:r>
                        <m:r>
                          <a:rPr lang="ru-RU" sz="1800" i="1"/>
                          <m:t>∗</m:t>
                        </m:r>
                        <m:func>
                          <m:funcPr>
                            <m:ctrlPr>
                              <a:rPr lang="ru-RU" sz="1800" i="1"/>
                            </m:ctrlPr>
                          </m:funcPr>
                          <m:fName>
                            <m:sSubSup>
                              <m:sSubSupPr>
                                <m:ctrlPr>
                                  <a:rPr lang="ru-RU" sz="1800" i="1"/>
                                </m:ctrlPr>
                              </m:sSubSupPr>
                              <m:e>
                                <m:r>
                                  <m:rPr>
                                    <m:sty m:val="p"/>
                                  </m:rPr>
                                  <a:rPr lang="ru-RU" sz="1800"/>
                                  <m:t>log</m:t>
                                </m:r>
                              </m:e>
                              <m:sub>
                                <m:r>
                                  <a:rPr lang="ru-RU" sz="1800" i="1"/>
                                  <m:t>2</m:t>
                                </m:r>
                              </m:sub>
                              <m:sup>
                                <m:r>
                                  <a:rPr lang="ru-RU" sz="1800" i="1"/>
                                  <m:t>2</m:t>
                                </m:r>
                              </m:sup>
                            </m:sSubSup>
                          </m:fName>
                          <m:e>
                            <m:r>
                              <a:rPr lang="ru-RU" sz="1800" i="1"/>
                              <m:t>𝑛</m:t>
                            </m:r>
                          </m:e>
                        </m:func>
                        <m:r>
                          <a:rPr lang="ru-RU" sz="1800" i="1"/>
                          <m:t>+</m:t>
                        </m:r>
                        <m:r>
                          <a:rPr lang="ru-RU" sz="1800" i="1"/>
                          <m:t>2</m:t>
                        </m:r>
                        <m:r>
                          <a:rPr lang="ru-RU" sz="1800" i="1"/>
                          <m:t>∗</m:t>
                        </m:r>
                        <m:func>
                          <m:funcPr>
                            <m:ctrlPr>
                              <a:rPr lang="ru-RU" sz="1800" i="1"/>
                            </m:ctrlPr>
                          </m:funcPr>
                          <m:fName>
                            <m:sSub>
                              <m:sSubPr>
                                <m:ctrlPr>
                                  <a:rPr lang="ru-RU" sz="1800" i="1"/>
                                </m:ctrlPr>
                              </m:sSubPr>
                              <m:e>
                                <m:r>
                                  <m:rPr>
                                    <m:sty m:val="p"/>
                                  </m:rPr>
                                  <a:rPr lang="ru-RU" sz="1800"/>
                                  <m:t>log</m:t>
                                </m:r>
                              </m:e>
                              <m:sub>
                                <m:r>
                                  <a:rPr lang="ru-RU" sz="1800" i="1"/>
                                  <m:t>2</m:t>
                                </m:r>
                              </m:sub>
                            </m:sSub>
                          </m:fName>
                          <m:e>
                            <m:r>
                              <a:rPr lang="en-US" sz="1800" i="1"/>
                              <m:t>𝑛</m:t>
                            </m:r>
                          </m:e>
                        </m:func>
                      </m:num>
                      <m:den>
                        <m:r>
                          <a:rPr lang="ru-RU" sz="1800" i="1"/>
                          <m:t>4</m:t>
                        </m:r>
                      </m:den>
                    </m:f>
                    <m:r>
                      <a:rPr lang="ru-RU" sz="1800" i="1"/>
                      <m:t> </m:t>
                    </m:r>
                  </m:oMath>
                </a14:m>
                <a:r>
                  <a:rPr lang="ru-RU" sz="1600" dirty="0">
                    <a:solidFill>
                      <a:schemeClr val="dk1"/>
                    </a:solidFill>
                  </a:rPr>
                  <a:t>и глубину </a:t>
                </a:r>
                <a14:m>
                  <m:oMath xmlns:m="http://schemas.openxmlformats.org/officeDocument/2006/math">
                    <m:f>
                      <m:fPr>
                        <m:ctrlPr>
                          <a:rPr lang="ru-RU" sz="1800" i="1"/>
                        </m:ctrlPr>
                      </m:fPr>
                      <m:num>
                        <m:r>
                          <a:rPr lang="ru-RU" sz="1800" i="1"/>
                          <m:t>(</m:t>
                        </m:r>
                        <m:r>
                          <a:rPr lang="ru-RU" sz="1800" i="1"/>
                          <m:t>1</m:t>
                        </m:r>
                        <m:r>
                          <a:rPr lang="ru-RU" sz="1800" i="1"/>
                          <m:t>+ </m:t>
                        </m:r>
                        <m:func>
                          <m:funcPr>
                            <m:ctrlPr>
                              <a:rPr lang="ru-RU" sz="1800" i="1"/>
                            </m:ctrlPr>
                          </m:funcPr>
                          <m:fName>
                            <m:sSub>
                              <m:sSubPr>
                                <m:ctrlPr>
                                  <a:rPr lang="ru-RU" sz="1800" i="1"/>
                                </m:ctrlPr>
                              </m:sSubPr>
                              <m:e>
                                <m:r>
                                  <m:rPr>
                                    <m:sty m:val="p"/>
                                  </m:rPr>
                                  <a:rPr lang="ru-RU" sz="1800"/>
                                  <m:t>log</m:t>
                                </m:r>
                              </m:e>
                              <m:sub>
                                <m:r>
                                  <a:rPr lang="ru-RU" sz="1800" i="1"/>
                                  <m:t>2</m:t>
                                </m:r>
                              </m:sub>
                            </m:sSub>
                          </m:fName>
                          <m:e>
                            <m:r>
                              <a:rPr lang="en-US" sz="1800" i="1"/>
                              <m:t>𝑛</m:t>
                            </m:r>
                            <m:r>
                              <a:rPr lang="ru-RU" sz="1800" i="1"/>
                              <m:t>)∗ </m:t>
                            </m:r>
                            <m:func>
                              <m:funcPr>
                                <m:ctrlPr>
                                  <a:rPr lang="ru-RU" sz="1800" i="1"/>
                                </m:ctrlPr>
                              </m:funcPr>
                              <m:fName>
                                <m:sSub>
                                  <m:sSubPr>
                                    <m:ctrlPr>
                                      <a:rPr lang="ru-RU" sz="1800" i="1"/>
                                    </m:ctrlPr>
                                  </m:sSubPr>
                                  <m:e>
                                    <m:r>
                                      <m:rPr>
                                        <m:sty m:val="p"/>
                                      </m:rPr>
                                      <a:rPr lang="en-US" sz="1800"/>
                                      <m:t>log</m:t>
                                    </m:r>
                                  </m:e>
                                  <m:sub>
                                    <m:r>
                                      <a:rPr lang="ru-RU" sz="1800" i="1"/>
                                      <m:t>2</m:t>
                                    </m:r>
                                  </m:sub>
                                </m:sSub>
                              </m:fName>
                              <m:e>
                                <m:r>
                                  <a:rPr lang="en-US" sz="1800" i="1"/>
                                  <m:t>𝑛</m:t>
                                </m:r>
                              </m:e>
                            </m:func>
                          </m:e>
                        </m:func>
                      </m:num>
                      <m:den>
                        <m:r>
                          <a:rPr lang="ru-RU" sz="1800" i="1"/>
                          <m:t>2</m:t>
                        </m:r>
                      </m:den>
                    </m:f>
                  </m:oMath>
                </a14:m>
                <a:r>
                  <a:rPr lang="ru-RU" sz="1200" dirty="0"/>
                  <a:t> </a:t>
                </a:r>
                <a:r>
                  <a:rPr lang="en-US" dirty="0"/>
                  <a:t>.</a:t>
                </a:r>
                <a:endParaRPr sz="1600" dirty="0">
                  <a:solidFill>
                    <a:schemeClr val="dk1"/>
                  </a:solidFill>
                </a:endParaRPr>
              </a:p>
            </p:txBody>
          </p:sp>
        </mc:Choice>
        <mc:Fallback>
          <p:sp>
            <p:nvSpPr>
              <p:cNvPr id="280" name="Google Shape;280;p29"/>
              <p:cNvSpPr>
                <a:spLocks noRot="1" noChangeAspect="1" noMove="1" noResize="1" noEditPoints="1" noAdjustHandles="1" noChangeArrowheads="1" noChangeShapeType="1" noTextEdit="1"/>
              </p:cNvSpPr>
              <p:nvPr/>
            </p:nvSpPr>
            <p:spPr>
              <a:xfrm>
                <a:off x="222250" y="1479550"/>
                <a:ext cx="8575500" cy="831000"/>
              </a:xfrm>
              <a:prstGeom prst="rect">
                <a:avLst/>
              </a:prstGeom>
              <a:blipFill>
                <a:blip r:embed="rId4"/>
                <a:stretch>
                  <a:fillRect l="-355" t="-2206" b="-498529"/>
                </a:stretch>
              </a:blipFill>
              <a:ln>
                <a:noFill/>
              </a:ln>
            </p:spPr>
            <p:txBody>
              <a:bodyPr/>
              <a:lstStyle/>
              <a:p>
                <a:r>
                  <a:rPr lang="ru-RU">
                    <a:noFill/>
                  </a:rPr>
                  <a:t> </a:t>
                </a:r>
              </a:p>
            </p:txBody>
          </p:sp>
        </mc:Fallback>
      </mc:AlternateContent>
      <p:pic>
        <p:nvPicPr>
          <p:cNvPr id="281" name="Google Shape;281;p29"/>
          <p:cNvPicPr preferRelativeResize="0"/>
          <p:nvPr/>
        </p:nvPicPr>
        <p:blipFill>
          <a:blip r:embed="rId5">
            <a:alphaModFix/>
          </a:blip>
          <a:stretch>
            <a:fillRect/>
          </a:stretch>
        </p:blipFill>
        <p:spPr>
          <a:xfrm>
            <a:off x="1792225" y="2161477"/>
            <a:ext cx="5435550" cy="322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5"/>
        <p:cNvGrpSpPr/>
        <p:nvPr/>
      </p:nvGrpSpPr>
      <p:grpSpPr>
        <a:xfrm>
          <a:off x="0" y="0"/>
          <a:ext cx="0" cy="0"/>
          <a:chOff x="0" y="0"/>
          <a:chExt cx="0" cy="0"/>
        </a:xfrm>
      </p:grpSpPr>
      <p:sp>
        <p:nvSpPr>
          <p:cNvPr id="286" name="Google Shape;286;p30"/>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287" name="Google Shape;287;p30"/>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Разделители</a:t>
            </a:r>
            <a:endParaRPr sz="2400" b="1">
              <a:solidFill>
                <a:schemeClr val="lt1"/>
              </a:solidFill>
              <a:latin typeface="Arial"/>
              <a:ea typeface="Arial"/>
              <a:cs typeface="Arial"/>
              <a:sym typeface="Arial"/>
            </a:endParaRPr>
          </a:p>
        </p:txBody>
      </p:sp>
      <p:sp>
        <p:nvSpPr>
          <p:cNvPr id="288" name="Google Shape;288;p30"/>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89" name="Google Shape;289;p30"/>
          <p:cNvSpPr/>
          <p:nvPr/>
        </p:nvSpPr>
        <p:spPr>
          <a:xfrm>
            <a:off x="7300913" y="3967163"/>
            <a:ext cx="6747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90" name="Google Shape;290;p30"/>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291" name="Google Shape;291;p3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19</a:t>
            </a:fld>
            <a:endParaRPr sz="1800">
              <a:solidFill>
                <a:schemeClr val="dk1"/>
              </a:solidFill>
            </a:endParaRPr>
          </a:p>
        </p:txBody>
      </p:sp>
      <p:sp>
        <p:nvSpPr>
          <p:cNvPr id="292" name="Google Shape;292;p30"/>
          <p:cNvSpPr/>
          <p:nvPr/>
        </p:nvSpPr>
        <p:spPr>
          <a:xfrm>
            <a:off x="222250" y="1479550"/>
            <a:ext cx="85755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600">
                <a:solidFill>
                  <a:schemeClr val="dk1"/>
                </a:solidFill>
              </a:rPr>
              <a:t>Разделитель -  это сортирующая сеть, берущая на вход 2 последовательности A и B длины N сравниваемых элементов и возвращающая на выходе изменённые A и B такие что, в А содержится некоторое количество наименьших элементов из A∪B, а в Б – некоторое количество наибольших элементов из A∪B.</a:t>
            </a:r>
            <a:endParaRPr sz="1600">
              <a:solidFill>
                <a:schemeClr val="dk1"/>
              </a:solidFill>
            </a:endParaRPr>
          </a:p>
          <a:p>
            <a:pPr marL="0" marR="0" lvl="0" indent="0" algn="l" rtl="0">
              <a:spcBef>
                <a:spcPts val="0"/>
              </a:spcBef>
              <a:spcAft>
                <a:spcPts val="0"/>
              </a:spcAft>
              <a:buNone/>
            </a:pPr>
            <a:r>
              <a:rPr lang="ru-RU" sz="1600">
                <a:solidFill>
                  <a:schemeClr val="dk1"/>
                </a:solidFill>
              </a:rPr>
              <a:t>Идеальный разделитель – разделитель, возвращающий в последовательности А N минимальных элементов из A∪B, а в B N максимальных элементов из A∪B. </a:t>
            </a:r>
            <a:endParaRPr sz="1600">
              <a:solidFill>
                <a:schemeClr val="dk1"/>
              </a:solidFill>
            </a:endParaRPr>
          </a:p>
        </p:txBody>
      </p:sp>
      <p:graphicFrame>
        <p:nvGraphicFramePr>
          <p:cNvPr id="293" name="Google Shape;293;p30"/>
          <p:cNvGraphicFramePr/>
          <p:nvPr/>
        </p:nvGraphicFramePr>
        <p:xfrm>
          <a:off x="952500" y="3265050"/>
          <a:ext cx="7239000" cy="396210"/>
        </p:xfrm>
        <a:graphic>
          <a:graphicData uri="http://schemas.openxmlformats.org/drawingml/2006/table">
            <a:tbl>
              <a:tblPr>
                <a:noFill/>
                <a:tableStyleId>{E60F843B-E6BA-4254-95C2-D8C96EF7A249}</a:tableStyleId>
              </a:tblPr>
              <a:tblGrid>
                <a:gridCol w="904875">
                  <a:extLst>
                    <a:ext uri="{9D8B030D-6E8A-4147-A177-3AD203B41FA5}">
                      <a16:colId xmlns:a16="http://schemas.microsoft.com/office/drawing/2014/main" val="20000"/>
                    </a:ext>
                  </a:extLst>
                </a:gridCol>
                <a:gridCol w="904875">
                  <a:extLst>
                    <a:ext uri="{9D8B030D-6E8A-4147-A177-3AD203B41FA5}">
                      <a16:colId xmlns:a16="http://schemas.microsoft.com/office/drawing/2014/main" val="20001"/>
                    </a:ext>
                  </a:extLst>
                </a:gridCol>
                <a:gridCol w="904875">
                  <a:extLst>
                    <a:ext uri="{9D8B030D-6E8A-4147-A177-3AD203B41FA5}">
                      <a16:colId xmlns:a16="http://schemas.microsoft.com/office/drawing/2014/main" val="20002"/>
                    </a:ext>
                  </a:extLst>
                </a:gridCol>
                <a:gridCol w="904875">
                  <a:extLst>
                    <a:ext uri="{9D8B030D-6E8A-4147-A177-3AD203B41FA5}">
                      <a16:colId xmlns:a16="http://schemas.microsoft.com/office/drawing/2014/main" val="20003"/>
                    </a:ext>
                  </a:extLst>
                </a:gridCol>
                <a:gridCol w="904875">
                  <a:extLst>
                    <a:ext uri="{9D8B030D-6E8A-4147-A177-3AD203B41FA5}">
                      <a16:colId xmlns:a16="http://schemas.microsoft.com/office/drawing/2014/main" val="20004"/>
                    </a:ext>
                  </a:extLst>
                </a:gridCol>
                <a:gridCol w="904875">
                  <a:extLst>
                    <a:ext uri="{9D8B030D-6E8A-4147-A177-3AD203B41FA5}">
                      <a16:colId xmlns:a16="http://schemas.microsoft.com/office/drawing/2014/main" val="20005"/>
                    </a:ext>
                  </a:extLst>
                </a:gridCol>
                <a:gridCol w="904875">
                  <a:extLst>
                    <a:ext uri="{9D8B030D-6E8A-4147-A177-3AD203B41FA5}">
                      <a16:colId xmlns:a16="http://schemas.microsoft.com/office/drawing/2014/main" val="20006"/>
                    </a:ext>
                  </a:extLst>
                </a:gridCol>
                <a:gridCol w="904875">
                  <a:extLst>
                    <a:ext uri="{9D8B030D-6E8A-4147-A177-3AD203B41FA5}">
                      <a16:colId xmlns:a16="http://schemas.microsoft.com/office/drawing/2014/main" val="20007"/>
                    </a:ext>
                  </a:extLst>
                </a:gridCol>
              </a:tblGrid>
              <a:tr h="381000">
                <a:tc>
                  <a:txBody>
                    <a:bodyPr/>
                    <a:lstStyle/>
                    <a:p>
                      <a:pPr marL="0" lvl="0" indent="0" algn="ctr" rtl="0">
                        <a:spcBef>
                          <a:spcPts val="0"/>
                        </a:spcBef>
                        <a:spcAft>
                          <a:spcPts val="0"/>
                        </a:spcAft>
                        <a:buNone/>
                      </a:pPr>
                      <a:r>
                        <a:rPr lang="ru-RU"/>
                        <a:t>6</a:t>
                      </a:r>
                      <a:endParaRPr/>
                    </a:p>
                  </a:txBody>
                  <a:tcPr marL="91425" marR="91425" marT="91425" marB="91425"/>
                </a:tc>
                <a:tc>
                  <a:txBody>
                    <a:bodyPr/>
                    <a:lstStyle/>
                    <a:p>
                      <a:pPr marL="0" lvl="0" indent="0" algn="ctr" rtl="0">
                        <a:spcBef>
                          <a:spcPts val="0"/>
                        </a:spcBef>
                        <a:spcAft>
                          <a:spcPts val="0"/>
                        </a:spcAft>
                        <a:buNone/>
                      </a:pPr>
                      <a:r>
                        <a:rPr lang="ru-RU"/>
                        <a:t>3</a:t>
                      </a:r>
                      <a:endParaRPr/>
                    </a:p>
                  </a:txBody>
                  <a:tcPr marL="91425" marR="91425" marT="91425" marB="91425"/>
                </a:tc>
                <a:tc>
                  <a:txBody>
                    <a:bodyPr/>
                    <a:lstStyle/>
                    <a:p>
                      <a:pPr marL="0" lvl="0" indent="0" algn="ctr" rtl="0">
                        <a:spcBef>
                          <a:spcPts val="0"/>
                        </a:spcBef>
                        <a:spcAft>
                          <a:spcPts val="0"/>
                        </a:spcAft>
                        <a:buNone/>
                      </a:pPr>
                      <a:r>
                        <a:rPr lang="ru-RU"/>
                        <a:t>5</a:t>
                      </a:r>
                      <a:endParaRPr/>
                    </a:p>
                  </a:txBody>
                  <a:tcPr marL="91425" marR="91425" marT="91425" marB="91425"/>
                </a:tc>
                <a:tc>
                  <a:txBody>
                    <a:bodyPr/>
                    <a:lstStyle/>
                    <a:p>
                      <a:pPr marL="0" lvl="0" indent="0" algn="ctr" rtl="0">
                        <a:spcBef>
                          <a:spcPts val="0"/>
                        </a:spcBef>
                        <a:spcAft>
                          <a:spcPts val="0"/>
                        </a:spcAft>
                        <a:buNone/>
                      </a:pPr>
                      <a:r>
                        <a:rPr lang="ru-RU"/>
                        <a:t>10</a:t>
                      </a:r>
                      <a:endParaRPr/>
                    </a:p>
                  </a:txBody>
                  <a:tcPr marL="91425" marR="91425" marT="91425" marB="91425"/>
                </a:tc>
                <a:tc>
                  <a:txBody>
                    <a:bodyPr/>
                    <a:lstStyle/>
                    <a:p>
                      <a:pPr marL="0" lvl="0" indent="0" algn="ctr" rtl="0">
                        <a:spcBef>
                          <a:spcPts val="0"/>
                        </a:spcBef>
                        <a:spcAft>
                          <a:spcPts val="0"/>
                        </a:spcAft>
                        <a:buNone/>
                      </a:pPr>
                      <a:r>
                        <a:rPr lang="ru-RU"/>
                        <a:t>2</a:t>
                      </a:r>
                      <a:endParaRPr/>
                    </a:p>
                  </a:txBody>
                  <a:tcPr marL="91425" marR="91425" marT="91425" marB="91425"/>
                </a:tc>
                <a:tc>
                  <a:txBody>
                    <a:bodyPr/>
                    <a:lstStyle/>
                    <a:p>
                      <a:pPr marL="0" lvl="0" indent="0" algn="ctr" rtl="0">
                        <a:spcBef>
                          <a:spcPts val="0"/>
                        </a:spcBef>
                        <a:spcAft>
                          <a:spcPts val="0"/>
                        </a:spcAft>
                        <a:buNone/>
                      </a:pPr>
                      <a:r>
                        <a:rPr lang="ru-RU"/>
                        <a:t>1</a:t>
                      </a:r>
                      <a:endParaRPr/>
                    </a:p>
                  </a:txBody>
                  <a:tcPr marL="91425" marR="91425" marT="91425" marB="91425"/>
                </a:tc>
                <a:tc>
                  <a:txBody>
                    <a:bodyPr/>
                    <a:lstStyle/>
                    <a:p>
                      <a:pPr marL="0" lvl="0" indent="0" algn="ctr" rtl="0">
                        <a:spcBef>
                          <a:spcPts val="0"/>
                        </a:spcBef>
                        <a:spcAft>
                          <a:spcPts val="0"/>
                        </a:spcAft>
                        <a:buNone/>
                      </a:pPr>
                      <a:r>
                        <a:rPr lang="ru-RU"/>
                        <a:t>87</a:t>
                      </a:r>
                      <a:endParaRPr/>
                    </a:p>
                  </a:txBody>
                  <a:tcPr marL="91425" marR="91425" marT="91425" marB="91425"/>
                </a:tc>
                <a:tc>
                  <a:txBody>
                    <a:bodyPr/>
                    <a:lstStyle/>
                    <a:p>
                      <a:pPr marL="0" lvl="0" indent="0" algn="ctr" rtl="0">
                        <a:spcBef>
                          <a:spcPts val="0"/>
                        </a:spcBef>
                        <a:spcAft>
                          <a:spcPts val="0"/>
                        </a:spcAft>
                        <a:buNone/>
                      </a:pPr>
                      <a:r>
                        <a:rPr lang="ru-RU"/>
                        <a:t>6</a:t>
                      </a:r>
                      <a:endParaRPr/>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294" name="Google Shape;294;p30"/>
          <p:cNvGraphicFramePr/>
          <p:nvPr/>
        </p:nvGraphicFramePr>
        <p:xfrm>
          <a:off x="525300" y="4335575"/>
          <a:ext cx="3603900" cy="396210"/>
        </p:xfrm>
        <a:graphic>
          <a:graphicData uri="http://schemas.openxmlformats.org/drawingml/2006/table">
            <a:tbl>
              <a:tblPr>
                <a:noFill/>
                <a:tableStyleId>{E60F843B-E6BA-4254-95C2-D8C96EF7A249}</a:tableStyleId>
              </a:tblPr>
              <a:tblGrid>
                <a:gridCol w="900975">
                  <a:extLst>
                    <a:ext uri="{9D8B030D-6E8A-4147-A177-3AD203B41FA5}">
                      <a16:colId xmlns:a16="http://schemas.microsoft.com/office/drawing/2014/main" val="20000"/>
                    </a:ext>
                  </a:extLst>
                </a:gridCol>
                <a:gridCol w="900975">
                  <a:extLst>
                    <a:ext uri="{9D8B030D-6E8A-4147-A177-3AD203B41FA5}">
                      <a16:colId xmlns:a16="http://schemas.microsoft.com/office/drawing/2014/main" val="20001"/>
                    </a:ext>
                  </a:extLst>
                </a:gridCol>
                <a:gridCol w="900975">
                  <a:extLst>
                    <a:ext uri="{9D8B030D-6E8A-4147-A177-3AD203B41FA5}">
                      <a16:colId xmlns:a16="http://schemas.microsoft.com/office/drawing/2014/main" val="20002"/>
                    </a:ext>
                  </a:extLst>
                </a:gridCol>
                <a:gridCol w="90097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ru-RU"/>
                        <a:t>3</a:t>
                      </a:r>
                      <a:endParaRPr/>
                    </a:p>
                  </a:txBody>
                  <a:tcPr marL="91425" marR="91425" marT="91425" marB="91425"/>
                </a:tc>
                <a:tc>
                  <a:txBody>
                    <a:bodyPr/>
                    <a:lstStyle/>
                    <a:p>
                      <a:pPr marL="0" lvl="0" indent="0" algn="ctr" rtl="0">
                        <a:spcBef>
                          <a:spcPts val="0"/>
                        </a:spcBef>
                        <a:spcAft>
                          <a:spcPts val="0"/>
                        </a:spcAft>
                        <a:buNone/>
                      </a:pPr>
                      <a:r>
                        <a:rPr lang="ru-RU"/>
                        <a:t>5</a:t>
                      </a:r>
                      <a:endParaRPr/>
                    </a:p>
                  </a:txBody>
                  <a:tcPr marL="91425" marR="91425" marT="91425" marB="91425"/>
                </a:tc>
                <a:tc>
                  <a:txBody>
                    <a:bodyPr/>
                    <a:lstStyle/>
                    <a:p>
                      <a:pPr marL="0" lvl="0" indent="0" algn="ctr" rtl="0">
                        <a:spcBef>
                          <a:spcPts val="0"/>
                        </a:spcBef>
                        <a:spcAft>
                          <a:spcPts val="0"/>
                        </a:spcAft>
                        <a:buNone/>
                      </a:pPr>
                      <a:r>
                        <a:rPr lang="ru-RU"/>
                        <a:t>2</a:t>
                      </a:r>
                      <a:endParaRPr/>
                    </a:p>
                  </a:txBody>
                  <a:tcPr marL="91425" marR="91425" marT="91425" marB="91425"/>
                </a:tc>
                <a:tc>
                  <a:txBody>
                    <a:bodyPr/>
                    <a:lstStyle/>
                    <a:p>
                      <a:pPr marL="0" lvl="0" indent="0" algn="ctr" rtl="0">
                        <a:spcBef>
                          <a:spcPts val="0"/>
                        </a:spcBef>
                        <a:spcAft>
                          <a:spcPts val="0"/>
                        </a:spcAft>
                        <a:buNone/>
                      </a:pPr>
                      <a:r>
                        <a:rPr lang="ru-RU"/>
                        <a:t>1</a:t>
                      </a:r>
                      <a:endParaRPr/>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295" name="Google Shape;295;p30"/>
          <p:cNvGraphicFramePr/>
          <p:nvPr/>
        </p:nvGraphicFramePr>
        <p:xfrm>
          <a:off x="5082900" y="4335575"/>
          <a:ext cx="3603900" cy="396210"/>
        </p:xfrm>
        <a:graphic>
          <a:graphicData uri="http://schemas.openxmlformats.org/drawingml/2006/table">
            <a:tbl>
              <a:tblPr>
                <a:noFill/>
                <a:tableStyleId>{E60F843B-E6BA-4254-95C2-D8C96EF7A249}</a:tableStyleId>
              </a:tblPr>
              <a:tblGrid>
                <a:gridCol w="900975">
                  <a:extLst>
                    <a:ext uri="{9D8B030D-6E8A-4147-A177-3AD203B41FA5}">
                      <a16:colId xmlns:a16="http://schemas.microsoft.com/office/drawing/2014/main" val="20000"/>
                    </a:ext>
                  </a:extLst>
                </a:gridCol>
                <a:gridCol w="900975">
                  <a:extLst>
                    <a:ext uri="{9D8B030D-6E8A-4147-A177-3AD203B41FA5}">
                      <a16:colId xmlns:a16="http://schemas.microsoft.com/office/drawing/2014/main" val="20001"/>
                    </a:ext>
                  </a:extLst>
                </a:gridCol>
                <a:gridCol w="900975">
                  <a:extLst>
                    <a:ext uri="{9D8B030D-6E8A-4147-A177-3AD203B41FA5}">
                      <a16:colId xmlns:a16="http://schemas.microsoft.com/office/drawing/2014/main" val="20002"/>
                    </a:ext>
                  </a:extLst>
                </a:gridCol>
                <a:gridCol w="90097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ru-RU"/>
                        <a:t>6</a:t>
                      </a:r>
                      <a:endParaRPr/>
                    </a:p>
                  </a:txBody>
                  <a:tcPr marL="91425" marR="91425" marT="91425" marB="91425"/>
                </a:tc>
                <a:tc>
                  <a:txBody>
                    <a:bodyPr/>
                    <a:lstStyle/>
                    <a:p>
                      <a:pPr marL="0" lvl="0" indent="0" algn="ctr" rtl="0">
                        <a:spcBef>
                          <a:spcPts val="0"/>
                        </a:spcBef>
                        <a:spcAft>
                          <a:spcPts val="0"/>
                        </a:spcAft>
                        <a:buNone/>
                      </a:pPr>
                      <a:r>
                        <a:rPr lang="ru-RU"/>
                        <a:t>10</a:t>
                      </a:r>
                      <a:endParaRPr/>
                    </a:p>
                  </a:txBody>
                  <a:tcPr marL="91425" marR="91425" marT="91425" marB="91425"/>
                </a:tc>
                <a:tc>
                  <a:txBody>
                    <a:bodyPr/>
                    <a:lstStyle/>
                    <a:p>
                      <a:pPr marL="0" lvl="0" indent="0" algn="ctr" rtl="0">
                        <a:spcBef>
                          <a:spcPts val="0"/>
                        </a:spcBef>
                        <a:spcAft>
                          <a:spcPts val="0"/>
                        </a:spcAft>
                        <a:buNone/>
                      </a:pPr>
                      <a:r>
                        <a:rPr lang="ru-RU"/>
                        <a:t>87</a:t>
                      </a:r>
                      <a:endParaRPr/>
                    </a:p>
                  </a:txBody>
                  <a:tcPr marL="91425" marR="91425" marT="91425" marB="91425"/>
                </a:tc>
                <a:tc>
                  <a:txBody>
                    <a:bodyPr/>
                    <a:lstStyle/>
                    <a:p>
                      <a:pPr marL="0" lvl="0" indent="0" algn="ctr" rtl="0">
                        <a:spcBef>
                          <a:spcPts val="0"/>
                        </a:spcBef>
                        <a:spcAft>
                          <a:spcPts val="0"/>
                        </a:spcAft>
                        <a:buNone/>
                      </a:pPr>
                      <a:r>
                        <a:rPr lang="ru-RU"/>
                        <a:t>6</a:t>
                      </a:r>
                      <a:endParaRPr/>
                    </a:p>
                  </a:txBody>
                  <a:tcPr marL="91425" marR="91425" marT="91425" marB="91425"/>
                </a:tc>
                <a:extLst>
                  <a:ext uri="{0D108BD9-81ED-4DB2-BD59-A6C34878D82A}">
                    <a16:rowId xmlns:a16="http://schemas.microsoft.com/office/drawing/2014/main" val="10000"/>
                  </a:ext>
                </a:extLst>
              </a:tr>
            </a:tbl>
          </a:graphicData>
        </a:graphic>
      </p:graphicFrame>
      <p:sp>
        <p:nvSpPr>
          <p:cNvPr id="296" name="Google Shape;296;p30"/>
          <p:cNvSpPr/>
          <p:nvPr/>
        </p:nvSpPr>
        <p:spPr>
          <a:xfrm rot="2700000">
            <a:off x="3016933" y="3792019"/>
            <a:ext cx="206192" cy="41280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rot="-2700000">
            <a:off x="6059808" y="3792006"/>
            <a:ext cx="206192" cy="41280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sp>
        <p:nvSpPr>
          <p:cNvPr id="97" name="Google Shape;97;p14"/>
          <p:cNvSpPr txBox="1"/>
          <p:nvPr/>
        </p:nvSpPr>
        <p:spPr>
          <a:xfrm>
            <a:off x="255588" y="6415088"/>
            <a:ext cx="4143375" cy="2460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b="0" i="0" u="none" strike="noStrike" cap="none">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b="0" i="0" u="none" strike="noStrike" cap="none">
              <a:solidFill>
                <a:schemeClr val="lt1"/>
              </a:solidFill>
              <a:latin typeface="Arial"/>
              <a:ea typeface="Arial"/>
              <a:cs typeface="Arial"/>
              <a:sym typeface="Arial"/>
            </a:endParaRPr>
          </a:p>
        </p:txBody>
      </p:sp>
      <p:sp>
        <p:nvSpPr>
          <p:cNvPr id="98" name="Google Shape;98;p14"/>
          <p:cNvSpPr txBox="1"/>
          <p:nvPr/>
        </p:nvSpPr>
        <p:spPr>
          <a:xfrm>
            <a:off x="1428749" y="428625"/>
            <a:ext cx="6894979" cy="4127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000" b="1" i="0" u="none" strike="noStrike" cap="none">
                <a:solidFill>
                  <a:schemeClr val="lt1"/>
                </a:solidFill>
                <a:latin typeface="Arial"/>
                <a:ea typeface="Arial"/>
                <a:cs typeface="Arial"/>
                <a:sym typeface="Arial"/>
              </a:rPr>
              <a:t>ОСНОВНЫЕ ПОНЯТИЯ, ОПРЕДЕЛЕНИЯ, ТЕРМИНЫ</a:t>
            </a:r>
            <a:endParaRPr sz="2000" b="1">
              <a:solidFill>
                <a:schemeClr val="lt1"/>
              </a:solidFill>
              <a:latin typeface="Arial"/>
              <a:ea typeface="Arial"/>
              <a:cs typeface="Arial"/>
              <a:sym typeface="Arial"/>
            </a:endParaRPr>
          </a:p>
        </p:txBody>
      </p:sp>
      <p:sp>
        <p:nvSpPr>
          <p:cNvPr id="99" name="Google Shape;99;p14"/>
          <p:cNvSpPr/>
          <p:nvPr/>
        </p:nvSpPr>
        <p:spPr>
          <a:xfrm>
            <a:off x="7300913" y="2255838"/>
            <a:ext cx="674687" cy="369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00" name="Google Shape;100;p14"/>
          <p:cNvSpPr/>
          <p:nvPr/>
        </p:nvSpPr>
        <p:spPr>
          <a:xfrm>
            <a:off x="7300913" y="3967163"/>
            <a:ext cx="674687" cy="36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01" name="Google Shape;101;p14"/>
          <p:cNvSpPr/>
          <p:nvPr/>
        </p:nvSpPr>
        <p:spPr>
          <a:xfrm>
            <a:off x="7300913" y="5591175"/>
            <a:ext cx="674687" cy="3698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02" name="Google Shape;10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2</a:t>
            </a:fld>
            <a:endParaRPr sz="1800">
              <a:solidFill>
                <a:schemeClr val="dk1"/>
              </a:solidFill>
            </a:endParaRPr>
          </a:p>
        </p:txBody>
      </p:sp>
      <p:sp>
        <p:nvSpPr>
          <p:cNvPr id="103" name="Google Shape;103;p14"/>
          <p:cNvSpPr/>
          <p:nvPr/>
        </p:nvSpPr>
        <p:spPr>
          <a:xfrm>
            <a:off x="222250" y="1479550"/>
            <a:ext cx="8575500" cy="318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b="1">
                <a:solidFill>
                  <a:schemeClr val="dk1"/>
                </a:solidFill>
              </a:rPr>
              <a:t>Неадаптивные сортировки - </a:t>
            </a:r>
            <a:r>
              <a:rPr lang="ru-RU" sz="1800">
                <a:solidFill>
                  <a:schemeClr val="dk1"/>
                </a:solidFill>
              </a:rPr>
              <a:t>сортировки, в которых последовательность выполняемых операций зависит только от числа входных данных, а не от значений ключей.</a:t>
            </a:r>
            <a:endParaRPr sz="1800">
              <a:solidFill>
                <a:schemeClr val="dk1"/>
              </a:solidFill>
            </a:endParaRPr>
          </a:p>
          <a:p>
            <a:pPr marL="0" marR="0" lvl="0" indent="0" algn="l" rtl="0">
              <a:spcBef>
                <a:spcPts val="0"/>
              </a:spcBef>
              <a:spcAft>
                <a:spcPts val="0"/>
              </a:spcAft>
              <a:buNone/>
            </a:pPr>
            <a:r>
              <a:rPr lang="ru-RU" sz="1800" b="1">
                <a:solidFill>
                  <a:schemeClr val="dk1"/>
                </a:solidFill>
              </a:rPr>
              <a:t>Операция сравнения-обмена - </a:t>
            </a:r>
            <a:r>
              <a:rPr lang="ru-RU" sz="1800">
                <a:solidFill>
                  <a:schemeClr val="dk1"/>
                </a:solidFill>
              </a:rPr>
              <a:t>это операция, принимающая на вход пару индексов, и, в случае нарушения порядка в этих индексах (больший элемент стоит в меньшем индексе), меняющая элементы местами.</a:t>
            </a:r>
            <a:endParaRPr sz="1800">
              <a:solidFill>
                <a:schemeClr val="dk1"/>
              </a:solidFill>
            </a:endParaRPr>
          </a:p>
          <a:p>
            <a:pPr marL="0" marR="0" lvl="0" indent="0" algn="l" rtl="0">
              <a:spcBef>
                <a:spcPts val="0"/>
              </a:spcBef>
              <a:spcAft>
                <a:spcPts val="0"/>
              </a:spcAft>
              <a:buClr>
                <a:schemeClr val="dk1"/>
              </a:buClr>
              <a:buSzPts val="1100"/>
              <a:buFont typeface="Arial"/>
              <a:buNone/>
            </a:pPr>
            <a:r>
              <a:rPr lang="ru-RU" sz="1800" b="1">
                <a:solidFill>
                  <a:schemeClr val="dk1"/>
                </a:solidFill>
              </a:rPr>
              <a:t>Двудольный граф</a:t>
            </a:r>
            <a:r>
              <a:rPr lang="ru-RU" sz="1800">
                <a:solidFill>
                  <a:schemeClr val="dk1"/>
                </a:solidFill>
              </a:rPr>
              <a:t> – граф, множество вершин которого можно разбить на два множества таким образом, что любое ребро графа соединяет вершину из одного множества с какой-то вершиной из другого множества. Иными словами, не существует рёбер между вершинами, расположенными в одном множестве.</a:t>
            </a:r>
            <a:endParaRPr sz="1800">
              <a:solidFill>
                <a:schemeClr val="dk1"/>
              </a:solidFill>
            </a:endParaRPr>
          </a:p>
          <a:p>
            <a:pPr marL="0" marR="0" lvl="0" indent="0" algn="l" rtl="0">
              <a:spcBef>
                <a:spcPts val="0"/>
              </a:spcBef>
              <a:spcAft>
                <a:spcPts val="0"/>
              </a:spcAft>
              <a:buClr>
                <a:schemeClr val="dk1"/>
              </a:buClr>
              <a:buSzPts val="1100"/>
              <a:buFont typeface="Arial"/>
              <a:buNone/>
            </a:pPr>
            <a:r>
              <a:rPr lang="ru-RU" sz="1800" b="1">
                <a:solidFill>
                  <a:schemeClr val="dk1"/>
                </a:solidFill>
              </a:rPr>
              <a:t>Паросочетание</a:t>
            </a:r>
            <a:r>
              <a:rPr lang="ru-RU" sz="1800">
                <a:solidFill>
                  <a:schemeClr val="dk1"/>
                </a:solidFill>
              </a:rPr>
              <a:t> – набор попарно несмежных рёбер графа, то есть рёбер, не имеющих общих вершин.</a:t>
            </a:r>
            <a:endParaRPr sz="1800">
              <a:solidFill>
                <a:schemeClr val="dk1"/>
              </a:solidFill>
            </a:endParaRPr>
          </a:p>
          <a:p>
            <a:pPr marL="0" marR="0" lvl="0" indent="0" algn="l" rtl="0">
              <a:spcBef>
                <a:spcPts val="0"/>
              </a:spcBef>
              <a:spcAft>
                <a:spcPts val="0"/>
              </a:spcAft>
              <a:buClr>
                <a:schemeClr val="dk1"/>
              </a:buClr>
              <a:buSzPts val="1100"/>
              <a:buFont typeface="Arial"/>
              <a:buNone/>
            </a:pPr>
            <a:r>
              <a:rPr lang="ru-RU" sz="1800" b="1">
                <a:solidFill>
                  <a:schemeClr val="dk1"/>
                </a:solidFill>
              </a:rPr>
              <a:t>Наибольшее паросочетание</a:t>
            </a:r>
            <a:r>
              <a:rPr lang="ru-RU" sz="1800">
                <a:solidFill>
                  <a:schemeClr val="dk1"/>
                </a:solidFill>
              </a:rPr>
              <a:t> – максимальный по мощности набор их всех возможных паросочетаний графа. То есть к нему невозможно добавить ребро, которое бы являлось несмежным ко всем рёбрам паросочетания.</a:t>
            </a:r>
            <a:endParaRPr sz="1800">
              <a:solidFill>
                <a:schemeClr val="dk1"/>
              </a:solidFill>
            </a:endParaRPr>
          </a:p>
          <a:p>
            <a:pPr marL="0" marR="0" lvl="0" indent="0" algn="l" rtl="0">
              <a:spcBef>
                <a:spcPts val="0"/>
              </a:spcBef>
              <a:spcAft>
                <a:spcPts val="0"/>
              </a:spcAft>
              <a:buClr>
                <a:schemeClr val="dk1"/>
              </a:buClr>
              <a:buSzPts val="1100"/>
              <a:buFont typeface="Arial"/>
              <a:buNone/>
            </a:pPr>
            <a:endParaRPr sz="1800">
              <a:solidFill>
                <a:schemeClr val="dk1"/>
              </a:solidFill>
            </a:endParaRPr>
          </a:p>
          <a:p>
            <a:pPr marL="0" marR="0" lvl="0" indent="0" algn="l" rtl="0">
              <a:spcBef>
                <a:spcPts val="0"/>
              </a:spcBef>
              <a:spcAft>
                <a:spcPts val="0"/>
              </a:spcAft>
              <a:buNone/>
            </a:pPr>
            <a:endParaRPr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1"/>
        <p:cNvGrpSpPr/>
        <p:nvPr/>
      </p:nvGrpSpPr>
      <p:grpSpPr>
        <a:xfrm>
          <a:off x="0" y="0"/>
          <a:ext cx="0" cy="0"/>
          <a:chOff x="0" y="0"/>
          <a:chExt cx="0" cy="0"/>
        </a:xfrm>
      </p:grpSpPr>
      <p:sp>
        <p:nvSpPr>
          <p:cNvPr id="302" name="Google Shape;302;p31"/>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303" name="Google Shape;303;p31"/>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Разделители</a:t>
            </a:r>
            <a:endParaRPr sz="2400" b="1">
              <a:solidFill>
                <a:schemeClr val="lt1"/>
              </a:solidFill>
              <a:latin typeface="Arial"/>
              <a:ea typeface="Arial"/>
              <a:cs typeface="Arial"/>
              <a:sym typeface="Arial"/>
            </a:endParaRPr>
          </a:p>
        </p:txBody>
      </p:sp>
      <p:sp>
        <p:nvSpPr>
          <p:cNvPr id="304" name="Google Shape;304;p31"/>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305" name="Google Shape;305;p31"/>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306" name="Google Shape;306;p3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20</a:t>
            </a:fld>
            <a:endParaRPr sz="1800">
              <a:solidFill>
                <a:schemeClr val="dk1"/>
              </a:solidFill>
            </a:endParaRPr>
          </a:p>
        </p:txBody>
      </p:sp>
      <mc:AlternateContent xmlns:mc="http://schemas.openxmlformats.org/markup-compatibility/2006">
        <mc:Choice xmlns:a14="http://schemas.microsoft.com/office/drawing/2010/main" Requires="a14">
          <p:sp>
            <p:nvSpPr>
              <p:cNvPr id="307" name="Google Shape;307;p31"/>
              <p:cNvSpPr/>
              <p:nvPr/>
            </p:nvSpPr>
            <p:spPr>
              <a:xfrm>
                <a:off x="222250" y="1479550"/>
                <a:ext cx="85755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600" dirty="0">
                    <a:solidFill>
                      <a:schemeClr val="dk1"/>
                    </a:solidFill>
                  </a:rPr>
                  <a:t>ε-разделитель – разделитель, для любого  </a:t>
                </a:r>
                <a:r>
                  <a:rPr lang="ru-RU" sz="1600" dirty="0" err="1">
                    <a:solidFill>
                      <a:schemeClr val="dk1"/>
                    </a:solidFill>
                  </a:rPr>
                  <a:t>k≤N</a:t>
                </a:r>
                <a:r>
                  <a:rPr lang="ru-RU" sz="1600" dirty="0">
                    <a:solidFill>
                      <a:schemeClr val="dk1"/>
                    </a:solidFill>
                  </a:rPr>
                  <a:t> помещающий не более </a:t>
                </a:r>
                <a:r>
                  <a:rPr lang="ru-RU" sz="1600" dirty="0" err="1">
                    <a:solidFill>
                      <a:schemeClr val="dk1"/>
                    </a:solidFill>
                  </a:rPr>
                  <a:t>εk</a:t>
                </a:r>
                <a:r>
                  <a:rPr lang="ru-RU" sz="1600" dirty="0">
                    <a:solidFill>
                      <a:schemeClr val="dk1"/>
                    </a:solidFill>
                  </a:rPr>
                  <a:t> из k максимальных элементов из A∪B в А и не более, чем </a:t>
                </a:r>
                <a:r>
                  <a:rPr lang="ru-RU" sz="1600" dirty="0" err="1">
                    <a:solidFill>
                      <a:schemeClr val="dk1"/>
                    </a:solidFill>
                  </a:rPr>
                  <a:t>εk</a:t>
                </a:r>
                <a:r>
                  <a:rPr lang="ru-RU" sz="1600" dirty="0">
                    <a:solidFill>
                      <a:schemeClr val="dk1"/>
                    </a:solidFill>
                  </a:rPr>
                  <a:t> из k минимальных элементов из A∪B в B. Это вероятностная сортирующая сеть. Пусть U и V – это первая и вторая часть элементов, к которым необходимо применить ε-разделитель, тогда его можно описать достаточно просто – пусть мы будем формировать двудольный экспандер на множестве вершин (U, V), тогда случайно сгенерировав r наибольших </a:t>
                </a:r>
                <a:r>
                  <a:rPr lang="ru-RU" sz="1600" dirty="0" err="1">
                    <a:solidFill>
                      <a:schemeClr val="dk1"/>
                    </a:solidFill>
                  </a:rPr>
                  <a:t>паросочетаний</a:t>
                </a:r>
                <a:r>
                  <a:rPr lang="ru-RU" sz="1600" dirty="0">
                    <a:solidFill>
                      <a:schemeClr val="dk1"/>
                    </a:solidFill>
                  </a:rPr>
                  <a:t>, и добавив их в граф, с высокой вероятностью рёбра данного графа, взятые в произвольном порядке, и будут формировать сортирующую сеть ε-разделителя. В данном случае r – это функция от ε, заданная следующим образом </a:t>
                </a:r>
                <a14:m>
                  <m:oMath xmlns:m="http://schemas.openxmlformats.org/officeDocument/2006/math">
                    <m:r>
                      <a:rPr lang="ru-RU" sz="1800" i="1" smtClean="0">
                        <a:effectLst/>
                        <a:latin typeface="Cambria Math" panose="02040503050406030204" pitchFamily="18" charset="0"/>
                        <a:ea typeface="Times New Roman" panose="02020603050405020304" pitchFamily="18" charset="0"/>
                        <a:cs typeface="Times New Roman" panose="02020603050405020304" pitchFamily="18" charset="0"/>
                      </a:rPr>
                      <m:t>𝑟</m:t>
                    </m:r>
                    <m:d>
                      <m:dPr>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𝜀</m:t>
                        </m:r>
                      </m:e>
                    </m:d>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2</m:t>
                        </m:r>
                      </m:num>
                      <m:den>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𝜀</m:t>
                        </m:r>
                      </m:den>
                    </m:f>
                    <m:func>
                      <m:funcPr>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ru-RU" sz="1800">
                            <a:effectLst/>
                            <a:latin typeface="Cambria Math" panose="02040503050406030204" pitchFamily="18" charset="0"/>
                            <a:ea typeface="Calibri" panose="020F0502020204030204" pitchFamily="34" charset="0"/>
                            <a:cs typeface="Times New Roman" panose="02020603050405020304" pitchFamily="18" charset="0"/>
                          </a:rPr>
                          <m:t>log</m:t>
                        </m:r>
                      </m:fName>
                      <m:e>
                        <m:f>
                          <m:fPr>
                            <m:ctrlPr>
                              <a:rPr lang="ru-RU"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ru-RU" sz="1800" i="1">
                                <a:effectLst/>
                                <a:latin typeface="Cambria Math" panose="02040503050406030204" pitchFamily="18" charset="0"/>
                                <a:ea typeface="Times New Roman" panose="02020603050405020304" pitchFamily="18" charset="0"/>
                                <a:cs typeface="Times New Roman" panose="02020603050405020304" pitchFamily="18" charset="0"/>
                              </a:rPr>
                              <m:t>𝜀</m:t>
                            </m:r>
                          </m:den>
                        </m:f>
                      </m:e>
                    </m:func>
                  </m:oMath>
                </a14:m>
                <a:r>
                  <a:rPr lang="ru-RU" sz="1600" dirty="0">
                    <a:solidFill>
                      <a:schemeClr val="dk1"/>
                    </a:solidFill>
                  </a:rPr>
                  <a:t>. </a:t>
                </a:r>
                <a:endParaRPr sz="1600" dirty="0">
                  <a:solidFill>
                    <a:schemeClr val="dk1"/>
                  </a:solidFill>
                </a:endParaRPr>
              </a:p>
            </p:txBody>
          </p:sp>
        </mc:Choice>
        <mc:Fallback>
          <p:sp>
            <p:nvSpPr>
              <p:cNvPr id="307" name="Google Shape;307;p31"/>
              <p:cNvSpPr>
                <a:spLocks noRot="1" noChangeAspect="1" noMove="1" noResize="1" noEditPoints="1" noAdjustHandles="1" noChangeArrowheads="1" noChangeShapeType="1" noTextEdit="1"/>
              </p:cNvSpPr>
              <p:nvPr/>
            </p:nvSpPr>
            <p:spPr>
              <a:xfrm>
                <a:off x="222250" y="1479550"/>
                <a:ext cx="8575500" cy="831000"/>
              </a:xfrm>
              <a:prstGeom prst="rect">
                <a:avLst/>
              </a:prstGeom>
              <a:blipFill>
                <a:blip r:embed="rId4"/>
                <a:stretch>
                  <a:fillRect l="-355" t="-2206" r="-995" b="-194853"/>
                </a:stretch>
              </a:blipFill>
              <a:ln>
                <a:noFill/>
              </a:ln>
            </p:spPr>
            <p:txBody>
              <a:bodyPr/>
              <a:lstStyle/>
              <a:p>
                <a:r>
                  <a:rPr lang="ru-RU">
                    <a:noFill/>
                  </a:rPr>
                  <a:t> </a:t>
                </a:r>
              </a:p>
            </p:txBody>
          </p:sp>
        </mc:Fallback>
      </mc:AlternateContent>
      <p:pic>
        <p:nvPicPr>
          <p:cNvPr id="308" name="Google Shape;308;p31"/>
          <p:cNvPicPr preferRelativeResize="0"/>
          <p:nvPr/>
        </p:nvPicPr>
        <p:blipFill>
          <a:blip r:embed="rId5">
            <a:alphaModFix/>
          </a:blip>
          <a:stretch>
            <a:fillRect/>
          </a:stretch>
        </p:blipFill>
        <p:spPr>
          <a:xfrm>
            <a:off x="1141775" y="4040175"/>
            <a:ext cx="6736450" cy="2275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2"/>
        <p:cNvGrpSpPr/>
        <p:nvPr/>
      </p:nvGrpSpPr>
      <p:grpSpPr>
        <a:xfrm>
          <a:off x="0" y="0"/>
          <a:ext cx="0" cy="0"/>
          <a:chOff x="0" y="0"/>
          <a:chExt cx="0" cy="0"/>
        </a:xfrm>
      </p:grpSpPr>
      <p:sp>
        <p:nvSpPr>
          <p:cNvPr id="313" name="Google Shape;313;p32"/>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314" name="Google Shape;314;p32"/>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Разделители</a:t>
            </a:r>
            <a:endParaRPr sz="2400" b="1">
              <a:solidFill>
                <a:schemeClr val="lt1"/>
              </a:solidFill>
              <a:latin typeface="Arial"/>
              <a:ea typeface="Arial"/>
              <a:cs typeface="Arial"/>
              <a:sym typeface="Arial"/>
            </a:endParaRPr>
          </a:p>
        </p:txBody>
      </p:sp>
      <p:sp>
        <p:nvSpPr>
          <p:cNvPr id="315" name="Google Shape;315;p32"/>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316" name="Google Shape;316;p3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21</a:t>
            </a:fld>
            <a:endParaRPr sz="1800">
              <a:solidFill>
                <a:schemeClr val="dk1"/>
              </a:solidFill>
            </a:endParaRPr>
          </a:p>
        </p:txBody>
      </p:sp>
      <p:pic>
        <p:nvPicPr>
          <p:cNvPr id="3" name="Рисунок 2">
            <a:extLst>
              <a:ext uri="{FF2B5EF4-FFF2-40B4-BE49-F238E27FC236}">
                <a16:creationId xmlns:a16="http://schemas.microsoft.com/office/drawing/2014/main" id="{ACB1E3AB-5BA5-4349-8A4A-D56DAC726188}"/>
              </a:ext>
            </a:extLst>
          </p:cNvPr>
          <p:cNvPicPr>
            <a:picLocks noChangeAspect="1"/>
          </p:cNvPicPr>
          <p:nvPr/>
        </p:nvPicPr>
        <p:blipFill rotWithShape="1">
          <a:blip r:embed="rId4"/>
          <a:srcRect l="29212" t="18904" r="6615" b="5241"/>
          <a:stretch/>
        </p:blipFill>
        <p:spPr>
          <a:xfrm>
            <a:off x="1231927" y="1717055"/>
            <a:ext cx="6680146" cy="444165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1"/>
        <p:cNvGrpSpPr/>
        <p:nvPr/>
      </p:nvGrpSpPr>
      <p:grpSpPr>
        <a:xfrm>
          <a:off x="0" y="0"/>
          <a:ext cx="0" cy="0"/>
          <a:chOff x="0" y="0"/>
          <a:chExt cx="0" cy="0"/>
        </a:xfrm>
      </p:grpSpPr>
      <p:sp>
        <p:nvSpPr>
          <p:cNvPr id="322" name="Google Shape;322;p33"/>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323" name="Google Shape;323;p33"/>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Сети АКС</a:t>
            </a:r>
            <a:endParaRPr sz="2400" b="1">
              <a:solidFill>
                <a:schemeClr val="lt1"/>
              </a:solidFill>
              <a:latin typeface="Arial"/>
              <a:ea typeface="Arial"/>
              <a:cs typeface="Arial"/>
              <a:sym typeface="Arial"/>
            </a:endParaRPr>
          </a:p>
        </p:txBody>
      </p:sp>
      <p:sp>
        <p:nvSpPr>
          <p:cNvPr id="324" name="Google Shape;324;p33"/>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325" name="Google Shape;325;p33"/>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326" name="Google Shape;326;p3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22</a:t>
            </a:fld>
            <a:endParaRPr sz="1800">
              <a:solidFill>
                <a:schemeClr val="dk1"/>
              </a:solidFill>
            </a:endParaRPr>
          </a:p>
        </p:txBody>
      </p:sp>
      <p:sp>
        <p:nvSpPr>
          <p:cNvPr id="327" name="Google Shape;327;p33"/>
          <p:cNvSpPr/>
          <p:nvPr/>
        </p:nvSpPr>
        <p:spPr>
          <a:xfrm>
            <a:off x="222250" y="1479550"/>
            <a:ext cx="85755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600" dirty="0">
                <a:solidFill>
                  <a:schemeClr val="dk1"/>
                </a:solidFill>
              </a:rPr>
              <a:t>В течение долгого времени оставался открытым вопрос о существовании сортирующих сетей глубиной </a:t>
            </a:r>
            <a:r>
              <a:rPr lang="ru-RU" sz="1800" i="1" dirty="0">
                <a:effectLst/>
                <a:latin typeface="Times New Roman" panose="02020603050405020304" pitchFamily="18" charset="0"/>
                <a:ea typeface="Calibri" panose="020F0502020204030204" pitchFamily="34" charset="0"/>
              </a:rPr>
              <a:t>O(</a:t>
            </a:r>
            <a:r>
              <a:rPr lang="ru-RU" sz="1800" i="1" dirty="0" err="1">
                <a:effectLst/>
                <a:latin typeface="Times New Roman" panose="02020603050405020304" pitchFamily="18" charset="0"/>
                <a:ea typeface="Calibri" panose="020F0502020204030204" pitchFamily="34" charset="0"/>
              </a:rPr>
              <a:t>log</a:t>
            </a:r>
            <a:r>
              <a:rPr lang="ru-RU" sz="1800" i="1" dirty="0">
                <a:effectLst/>
                <a:latin typeface="Times New Roman" panose="02020603050405020304" pitchFamily="18" charset="0"/>
                <a:ea typeface="Calibri" panose="020F0502020204030204" pitchFamily="34" charset="0"/>
              </a:rPr>
              <a:t>(n))</a:t>
            </a:r>
            <a:r>
              <a:rPr lang="en-US" sz="1800" i="1" dirty="0">
                <a:latin typeface="Times New Roman" panose="02020603050405020304" pitchFamily="18" charset="0"/>
                <a:ea typeface="Calibri" panose="020F0502020204030204" pitchFamily="34" charset="0"/>
              </a:rPr>
              <a:t>. </a:t>
            </a:r>
            <a:r>
              <a:rPr lang="ru-RU" sz="1600" dirty="0">
                <a:solidFill>
                  <a:schemeClr val="dk1"/>
                </a:solidFill>
              </a:rPr>
              <a:t>Однако, в 1983 году </a:t>
            </a:r>
            <a:r>
              <a:rPr lang="ru-RU" sz="1600" dirty="0" err="1">
                <a:solidFill>
                  <a:schemeClr val="dk1"/>
                </a:solidFill>
              </a:rPr>
              <a:t>Miklós</a:t>
            </a:r>
            <a:r>
              <a:rPr lang="ru-RU" sz="1600" dirty="0">
                <a:solidFill>
                  <a:schemeClr val="dk1"/>
                </a:solidFill>
              </a:rPr>
              <a:t> </a:t>
            </a:r>
            <a:r>
              <a:rPr lang="ru-RU" sz="1600" dirty="0" err="1">
                <a:solidFill>
                  <a:schemeClr val="dk1"/>
                </a:solidFill>
              </a:rPr>
              <a:t>Ajtai</a:t>
            </a:r>
            <a:r>
              <a:rPr lang="ru-RU" sz="1600" dirty="0">
                <a:solidFill>
                  <a:schemeClr val="dk1"/>
                </a:solidFill>
              </a:rPr>
              <a:t>, </a:t>
            </a:r>
            <a:r>
              <a:rPr lang="ru-RU" sz="1600" dirty="0" err="1">
                <a:solidFill>
                  <a:schemeClr val="dk1"/>
                </a:solidFill>
              </a:rPr>
              <a:t>Janos</a:t>
            </a:r>
            <a:r>
              <a:rPr lang="ru-RU" sz="1600" dirty="0">
                <a:solidFill>
                  <a:schemeClr val="dk1"/>
                </a:solidFill>
              </a:rPr>
              <a:t> </a:t>
            </a:r>
            <a:r>
              <a:rPr lang="ru-RU" sz="1600" dirty="0" err="1">
                <a:solidFill>
                  <a:schemeClr val="dk1"/>
                </a:solidFill>
              </a:rPr>
              <a:t>Komlos</a:t>
            </a:r>
            <a:r>
              <a:rPr lang="ru-RU" sz="1600" dirty="0">
                <a:solidFill>
                  <a:schemeClr val="dk1"/>
                </a:solidFill>
              </a:rPr>
              <a:t> и </a:t>
            </a:r>
            <a:r>
              <a:rPr lang="ru-RU" sz="1600" dirty="0" err="1">
                <a:solidFill>
                  <a:schemeClr val="dk1"/>
                </a:solidFill>
              </a:rPr>
              <a:t>Endre</a:t>
            </a:r>
            <a:r>
              <a:rPr lang="ru-RU" sz="1600" dirty="0">
                <a:solidFill>
                  <a:schemeClr val="dk1"/>
                </a:solidFill>
              </a:rPr>
              <a:t> </a:t>
            </a:r>
            <a:r>
              <a:rPr lang="ru-RU" sz="1600" dirty="0" err="1">
                <a:solidFill>
                  <a:schemeClr val="dk1"/>
                </a:solidFill>
              </a:rPr>
              <a:t>Szemerédi</a:t>
            </a:r>
            <a:r>
              <a:rPr lang="ru-RU" sz="1600" dirty="0">
                <a:solidFill>
                  <a:schemeClr val="dk1"/>
                </a:solidFill>
              </a:rPr>
              <a:t> смогли ответить на данный вопрос утвердительно. Получившаяся сортирующая сеть получила название в честь своих разработчиков (A- </a:t>
            </a:r>
            <a:r>
              <a:rPr lang="ru-RU" sz="1600" dirty="0" err="1">
                <a:solidFill>
                  <a:schemeClr val="dk1"/>
                </a:solidFill>
              </a:rPr>
              <a:t>Ajtai</a:t>
            </a:r>
            <a:r>
              <a:rPr lang="ru-RU" sz="1600" dirty="0">
                <a:solidFill>
                  <a:schemeClr val="dk1"/>
                </a:solidFill>
              </a:rPr>
              <a:t>, K- </a:t>
            </a:r>
            <a:r>
              <a:rPr lang="ru-RU" sz="1600" dirty="0" err="1">
                <a:solidFill>
                  <a:schemeClr val="dk1"/>
                </a:solidFill>
              </a:rPr>
              <a:t>Komlos</a:t>
            </a:r>
            <a:r>
              <a:rPr lang="ru-RU" sz="1600" dirty="0">
                <a:solidFill>
                  <a:schemeClr val="dk1"/>
                </a:solidFill>
              </a:rPr>
              <a:t>, C- </a:t>
            </a:r>
            <a:r>
              <a:rPr lang="ru-RU" sz="1600" dirty="0" err="1">
                <a:solidFill>
                  <a:schemeClr val="dk1"/>
                </a:solidFill>
              </a:rPr>
              <a:t>Szemerédi</a:t>
            </a:r>
            <a:r>
              <a:rPr lang="ru-RU" sz="1600" dirty="0">
                <a:solidFill>
                  <a:schemeClr val="dk1"/>
                </a:solidFill>
              </a:rPr>
              <a:t>). Они сумели разработать сортирующую сеть глубины </a:t>
            </a:r>
            <a:r>
              <a:rPr lang="ru-RU" sz="1800" i="1" dirty="0">
                <a:effectLst/>
                <a:latin typeface="Times New Roman" panose="02020603050405020304" pitchFamily="18" charset="0"/>
                <a:ea typeface="Calibri" panose="020F0502020204030204" pitchFamily="34" charset="0"/>
              </a:rPr>
              <a:t>O(</a:t>
            </a:r>
            <a:r>
              <a:rPr lang="ru-RU" sz="1800" i="1" dirty="0" err="1">
                <a:effectLst/>
                <a:latin typeface="Times New Roman" panose="02020603050405020304" pitchFamily="18" charset="0"/>
                <a:ea typeface="Calibri" panose="020F0502020204030204" pitchFamily="34" charset="0"/>
              </a:rPr>
              <a:t>log</a:t>
            </a:r>
            <a:r>
              <a:rPr lang="ru-RU" sz="1800" i="1" dirty="0">
                <a:effectLst/>
                <a:latin typeface="Times New Roman" panose="02020603050405020304" pitchFamily="18" charset="0"/>
                <a:ea typeface="Calibri" panose="020F0502020204030204" pitchFamily="34" charset="0"/>
              </a:rPr>
              <a:t>(n))</a:t>
            </a:r>
            <a:r>
              <a:rPr lang="ru-RU" sz="1600" dirty="0">
                <a:solidFill>
                  <a:schemeClr val="dk1"/>
                </a:solidFill>
              </a:rPr>
              <a:t> и размером </a:t>
            </a:r>
            <a:r>
              <a:rPr lang="ru-RU" sz="1800" i="1" dirty="0">
                <a:effectLst/>
                <a:latin typeface="Times New Roman" panose="02020603050405020304" pitchFamily="18" charset="0"/>
                <a:ea typeface="Calibri" panose="020F0502020204030204" pitchFamily="34" charset="0"/>
              </a:rPr>
              <a:t>O(n * </a:t>
            </a:r>
            <a:r>
              <a:rPr lang="ru-RU" sz="1800" i="1" dirty="0" err="1">
                <a:effectLst/>
                <a:latin typeface="Times New Roman" panose="02020603050405020304" pitchFamily="18" charset="0"/>
                <a:ea typeface="Calibri" panose="020F0502020204030204" pitchFamily="34" charset="0"/>
              </a:rPr>
              <a:t>log</a:t>
            </a:r>
            <a:r>
              <a:rPr lang="ru-RU" sz="1800" i="1" dirty="0">
                <a:effectLst/>
                <a:latin typeface="Times New Roman" panose="02020603050405020304" pitchFamily="18" charset="0"/>
                <a:ea typeface="Calibri" panose="020F0502020204030204" pitchFamily="34" charset="0"/>
              </a:rPr>
              <a:t>(n))</a:t>
            </a:r>
            <a:r>
              <a:rPr lang="ru-RU" sz="1600" dirty="0">
                <a:solidFill>
                  <a:schemeClr val="dk1"/>
                </a:solidFill>
              </a:rPr>
              <a:t>. Но, к сожалению, скрытые в О-обозначении константы получаются слишком большими, поэтому считается, что данная сеть не имеет никакой практической пользы.</a:t>
            </a:r>
            <a:endParaRPr sz="1600" dirty="0">
              <a:solidFill>
                <a:schemeClr val="dk1"/>
              </a:solidFill>
            </a:endParaRPr>
          </a:p>
          <a:p>
            <a:pPr marL="0" marR="0" lvl="0" indent="0" algn="l" rtl="0">
              <a:spcBef>
                <a:spcPts val="0"/>
              </a:spcBef>
              <a:spcAft>
                <a:spcPts val="0"/>
              </a:spcAft>
              <a:buNone/>
            </a:pPr>
            <a:endParaRPr sz="1600" dirty="0">
              <a:solidFill>
                <a:schemeClr val="dk1"/>
              </a:solidFill>
            </a:endParaRPr>
          </a:p>
        </p:txBody>
      </p:sp>
      <p:pic>
        <p:nvPicPr>
          <p:cNvPr id="328" name="Google Shape;328;p33"/>
          <p:cNvPicPr preferRelativeResize="0"/>
          <p:nvPr/>
        </p:nvPicPr>
        <p:blipFill>
          <a:blip r:embed="rId4">
            <a:alphaModFix/>
          </a:blip>
          <a:stretch>
            <a:fillRect/>
          </a:stretch>
        </p:blipFill>
        <p:spPr>
          <a:xfrm>
            <a:off x="2139000" y="3619225"/>
            <a:ext cx="4866000" cy="2737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2"/>
        <p:cNvGrpSpPr/>
        <p:nvPr/>
      </p:nvGrpSpPr>
      <p:grpSpPr>
        <a:xfrm>
          <a:off x="0" y="0"/>
          <a:ext cx="0" cy="0"/>
          <a:chOff x="0" y="0"/>
          <a:chExt cx="0" cy="0"/>
        </a:xfrm>
      </p:grpSpPr>
      <p:sp>
        <p:nvSpPr>
          <p:cNvPr id="333" name="Google Shape;333;p34"/>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334" name="Google Shape;334;p34"/>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Сети АКС</a:t>
            </a:r>
            <a:endParaRPr sz="2400" b="1">
              <a:solidFill>
                <a:schemeClr val="lt1"/>
              </a:solidFill>
              <a:latin typeface="Arial"/>
              <a:ea typeface="Arial"/>
              <a:cs typeface="Arial"/>
              <a:sym typeface="Arial"/>
            </a:endParaRPr>
          </a:p>
        </p:txBody>
      </p:sp>
      <p:sp>
        <p:nvSpPr>
          <p:cNvPr id="335" name="Google Shape;335;p34"/>
          <p:cNvSpPr/>
          <p:nvPr/>
        </p:nvSpPr>
        <p:spPr>
          <a:xfrm>
            <a:off x="7667113" y="2637751"/>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336" name="Google Shape;336;p34"/>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337" name="Google Shape;337;p3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23</a:t>
            </a:fld>
            <a:endParaRPr sz="1800">
              <a:solidFill>
                <a:schemeClr val="dk1"/>
              </a:solidFill>
            </a:endParaRPr>
          </a:p>
        </p:txBody>
      </p:sp>
      <p:sp>
        <p:nvSpPr>
          <p:cNvPr id="338" name="Google Shape;338;p34"/>
          <p:cNvSpPr/>
          <p:nvPr/>
        </p:nvSpPr>
        <p:spPr>
          <a:xfrm>
            <a:off x="588450" y="1861463"/>
            <a:ext cx="85755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endParaRPr>
          </a:p>
        </p:txBody>
      </p:sp>
      <p:graphicFrame>
        <p:nvGraphicFramePr>
          <p:cNvPr id="339" name="Google Shape;339;p34"/>
          <p:cNvGraphicFramePr/>
          <p:nvPr/>
        </p:nvGraphicFramePr>
        <p:xfrm>
          <a:off x="1740800" y="2782663"/>
          <a:ext cx="517860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gridCol w="647325">
                  <a:extLst>
                    <a:ext uri="{9D8B030D-6E8A-4147-A177-3AD203B41FA5}">
                      <a16:colId xmlns:a16="http://schemas.microsoft.com/office/drawing/2014/main" val="20002"/>
                    </a:ext>
                  </a:extLst>
                </a:gridCol>
                <a:gridCol w="647325">
                  <a:extLst>
                    <a:ext uri="{9D8B030D-6E8A-4147-A177-3AD203B41FA5}">
                      <a16:colId xmlns:a16="http://schemas.microsoft.com/office/drawing/2014/main" val="20003"/>
                    </a:ext>
                  </a:extLst>
                </a:gridCol>
                <a:gridCol w="647325">
                  <a:extLst>
                    <a:ext uri="{9D8B030D-6E8A-4147-A177-3AD203B41FA5}">
                      <a16:colId xmlns:a16="http://schemas.microsoft.com/office/drawing/2014/main" val="20004"/>
                    </a:ext>
                  </a:extLst>
                </a:gridCol>
                <a:gridCol w="647325">
                  <a:extLst>
                    <a:ext uri="{9D8B030D-6E8A-4147-A177-3AD203B41FA5}">
                      <a16:colId xmlns:a16="http://schemas.microsoft.com/office/drawing/2014/main" val="20005"/>
                    </a:ext>
                  </a:extLst>
                </a:gridCol>
                <a:gridCol w="647325">
                  <a:extLst>
                    <a:ext uri="{9D8B030D-6E8A-4147-A177-3AD203B41FA5}">
                      <a16:colId xmlns:a16="http://schemas.microsoft.com/office/drawing/2014/main" val="20006"/>
                    </a:ext>
                  </a:extLst>
                </a:gridCol>
                <a:gridCol w="647325">
                  <a:extLst>
                    <a:ext uri="{9D8B030D-6E8A-4147-A177-3AD203B41FA5}">
                      <a16:colId xmlns:a16="http://schemas.microsoft.com/office/drawing/2014/main" val="20007"/>
                    </a:ext>
                  </a:extLst>
                </a:gridCol>
              </a:tblGrid>
              <a:tr h="396200">
                <a:tc>
                  <a:txBody>
                    <a:bodyPr/>
                    <a:lstStyle/>
                    <a:p>
                      <a:pPr marL="0" lvl="0" indent="0" algn="l" rtl="0">
                        <a:spcBef>
                          <a:spcPts val="0"/>
                        </a:spcBef>
                        <a:spcAft>
                          <a:spcPts val="0"/>
                        </a:spcAft>
                        <a:buNone/>
                      </a:pPr>
                      <a:endParaRPr/>
                    </a:p>
                  </a:txBody>
                  <a:tcPr marL="91425" marR="91425" marT="91425" marB="91425">
                    <a:solidFill>
                      <a:srgbClr val="F6B26B"/>
                    </a:solidFill>
                  </a:tcPr>
                </a:tc>
                <a:tc>
                  <a:txBody>
                    <a:bodyPr/>
                    <a:lstStyle/>
                    <a:p>
                      <a:pPr marL="0" lvl="0" indent="0" algn="l" rtl="0">
                        <a:spcBef>
                          <a:spcPts val="0"/>
                        </a:spcBef>
                        <a:spcAft>
                          <a:spcPts val="0"/>
                        </a:spcAft>
                        <a:buNone/>
                      </a:pPr>
                      <a:endParaRPr/>
                    </a:p>
                  </a:txBody>
                  <a:tcPr marL="91425" marR="91425" marT="91425" marB="91425">
                    <a:solidFill>
                      <a:srgbClr val="F6B26B"/>
                    </a:solidFill>
                  </a:tcPr>
                </a:tc>
                <a:tc>
                  <a:txBody>
                    <a:bodyPr/>
                    <a:lstStyle/>
                    <a:p>
                      <a:pPr marL="0" lvl="0" indent="0" algn="l" rtl="0">
                        <a:spcBef>
                          <a:spcPts val="0"/>
                        </a:spcBef>
                        <a:spcAft>
                          <a:spcPts val="0"/>
                        </a:spcAft>
                        <a:buNone/>
                      </a:pPr>
                      <a:endParaRPr/>
                    </a:p>
                  </a:txBody>
                  <a:tcPr marL="91425" marR="91425" marT="91425" marB="91425">
                    <a:solidFill>
                      <a:srgbClr val="F6B26B"/>
                    </a:solidFill>
                  </a:tcPr>
                </a:tc>
                <a:tc>
                  <a:txBody>
                    <a:bodyPr/>
                    <a:lstStyle/>
                    <a:p>
                      <a:pPr marL="0" lvl="0" indent="0" algn="l" rtl="0">
                        <a:spcBef>
                          <a:spcPts val="0"/>
                        </a:spcBef>
                        <a:spcAft>
                          <a:spcPts val="0"/>
                        </a:spcAft>
                        <a:buNone/>
                      </a:pPr>
                      <a:endParaRPr/>
                    </a:p>
                  </a:txBody>
                  <a:tcPr marL="91425" marR="91425" marT="91425" marB="91425">
                    <a:solidFill>
                      <a:srgbClr val="F6B26B"/>
                    </a:solidFill>
                  </a:tcPr>
                </a:tc>
                <a:tc>
                  <a:txBody>
                    <a:bodyPr/>
                    <a:lstStyle/>
                    <a:p>
                      <a:pPr marL="0" lvl="0" indent="0" algn="l" rtl="0">
                        <a:spcBef>
                          <a:spcPts val="0"/>
                        </a:spcBef>
                        <a:spcAft>
                          <a:spcPts val="0"/>
                        </a:spcAft>
                        <a:buNone/>
                      </a:pPr>
                      <a:endParaRPr/>
                    </a:p>
                  </a:txBody>
                  <a:tcPr marL="91425" marR="91425" marT="91425" marB="91425">
                    <a:solidFill>
                      <a:srgbClr val="F6B26B"/>
                    </a:solidFill>
                  </a:tcPr>
                </a:tc>
                <a:tc>
                  <a:txBody>
                    <a:bodyPr/>
                    <a:lstStyle/>
                    <a:p>
                      <a:pPr marL="0" lvl="0" indent="0" algn="l" rtl="0">
                        <a:spcBef>
                          <a:spcPts val="0"/>
                        </a:spcBef>
                        <a:spcAft>
                          <a:spcPts val="0"/>
                        </a:spcAft>
                        <a:buNone/>
                      </a:pPr>
                      <a:endParaRPr/>
                    </a:p>
                  </a:txBody>
                  <a:tcPr marL="91425" marR="91425" marT="91425" marB="91425">
                    <a:solidFill>
                      <a:srgbClr val="F6B26B"/>
                    </a:solidFill>
                  </a:tcPr>
                </a:tc>
                <a:tc>
                  <a:txBody>
                    <a:bodyPr/>
                    <a:lstStyle/>
                    <a:p>
                      <a:pPr marL="0" lvl="0" indent="0" algn="l" rtl="0">
                        <a:spcBef>
                          <a:spcPts val="0"/>
                        </a:spcBef>
                        <a:spcAft>
                          <a:spcPts val="0"/>
                        </a:spcAft>
                        <a:buNone/>
                      </a:pPr>
                      <a:endParaRPr/>
                    </a:p>
                  </a:txBody>
                  <a:tcPr marL="91425" marR="91425" marT="91425" marB="91425">
                    <a:solidFill>
                      <a:srgbClr val="F6B26B"/>
                    </a:solidFill>
                  </a:tcPr>
                </a:tc>
                <a:tc>
                  <a:txBody>
                    <a:bodyPr/>
                    <a:lstStyle/>
                    <a:p>
                      <a:pPr marL="0" lvl="0" indent="0" algn="l" rtl="0">
                        <a:spcBef>
                          <a:spcPts val="0"/>
                        </a:spcBef>
                        <a:spcAft>
                          <a:spcPts val="0"/>
                        </a:spcAft>
                        <a:buNone/>
                      </a:pPr>
                      <a:endParaRPr/>
                    </a:p>
                  </a:txBody>
                  <a:tcPr marL="91425" marR="91425" marT="91425" marB="91425">
                    <a:solidFill>
                      <a:srgbClr val="F6B26B"/>
                    </a:solidFill>
                  </a:tcPr>
                </a:tc>
                <a:extLst>
                  <a:ext uri="{0D108BD9-81ED-4DB2-BD59-A6C34878D82A}">
                    <a16:rowId xmlns:a16="http://schemas.microsoft.com/office/drawing/2014/main" val="10000"/>
                  </a:ext>
                </a:extLst>
              </a:tr>
            </a:tbl>
          </a:graphicData>
        </a:graphic>
      </p:graphicFrame>
      <p:sp>
        <p:nvSpPr>
          <p:cNvPr id="340" name="Google Shape;340;p34"/>
          <p:cNvSpPr/>
          <p:nvPr/>
        </p:nvSpPr>
        <p:spPr>
          <a:xfrm rot="2700000">
            <a:off x="3015233" y="3191306"/>
            <a:ext cx="206192" cy="41280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rot="-2700000">
            <a:off x="5399046" y="3191319"/>
            <a:ext cx="206192" cy="41280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42" name="Google Shape;342;p34"/>
          <p:cNvGraphicFramePr/>
          <p:nvPr/>
        </p:nvGraphicFramePr>
        <p:xfrm>
          <a:off x="1608350" y="3616563"/>
          <a:ext cx="258930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gridCol w="647325">
                  <a:extLst>
                    <a:ext uri="{9D8B030D-6E8A-4147-A177-3AD203B41FA5}">
                      <a16:colId xmlns:a16="http://schemas.microsoft.com/office/drawing/2014/main" val="20002"/>
                    </a:ext>
                  </a:extLst>
                </a:gridCol>
                <a:gridCol w="64732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p>
                  </a:txBody>
                  <a:tcPr marL="91425" marR="91425" marT="91425" marB="91425">
                    <a:solidFill>
                      <a:srgbClr val="B6D7A8"/>
                    </a:solidFill>
                  </a:tcPr>
                </a:tc>
                <a:tc>
                  <a:txBody>
                    <a:bodyPr/>
                    <a:lstStyle/>
                    <a:p>
                      <a:pPr marL="0" lvl="0" indent="0" algn="l" rtl="0">
                        <a:spcBef>
                          <a:spcPts val="0"/>
                        </a:spcBef>
                        <a:spcAft>
                          <a:spcPts val="0"/>
                        </a:spcAft>
                        <a:buNone/>
                      </a:pPr>
                      <a:endParaRPr/>
                    </a:p>
                  </a:txBody>
                  <a:tcPr marL="91425" marR="91425" marT="91425" marB="91425">
                    <a:solidFill>
                      <a:srgbClr val="B6D7A8"/>
                    </a:solidFill>
                  </a:tcPr>
                </a:tc>
                <a:tc>
                  <a:txBody>
                    <a:bodyPr/>
                    <a:lstStyle/>
                    <a:p>
                      <a:pPr marL="0" lvl="0" indent="0" algn="l" rtl="0">
                        <a:spcBef>
                          <a:spcPts val="0"/>
                        </a:spcBef>
                        <a:spcAft>
                          <a:spcPts val="0"/>
                        </a:spcAft>
                        <a:buNone/>
                      </a:pPr>
                      <a:endParaRPr/>
                    </a:p>
                  </a:txBody>
                  <a:tcPr marL="91425" marR="91425" marT="91425" marB="91425">
                    <a:solidFill>
                      <a:srgbClr val="B6D7A8"/>
                    </a:solidFill>
                  </a:tcPr>
                </a:tc>
                <a:tc>
                  <a:txBody>
                    <a:bodyPr/>
                    <a:lstStyle/>
                    <a:p>
                      <a:pPr marL="0" lvl="0" indent="0" algn="l" rtl="0">
                        <a:spcBef>
                          <a:spcPts val="0"/>
                        </a:spcBef>
                        <a:spcAft>
                          <a:spcPts val="0"/>
                        </a:spcAft>
                        <a:buNone/>
                      </a:pPr>
                      <a:endParaRPr/>
                    </a:p>
                  </a:txBody>
                  <a:tcPr marL="91425" marR="91425" marT="91425" marB="91425">
                    <a:solidFill>
                      <a:srgbClr val="B6D7A8"/>
                    </a:solidFill>
                  </a:tcPr>
                </a:tc>
                <a:extLst>
                  <a:ext uri="{0D108BD9-81ED-4DB2-BD59-A6C34878D82A}">
                    <a16:rowId xmlns:a16="http://schemas.microsoft.com/office/drawing/2014/main" val="10000"/>
                  </a:ext>
                </a:extLst>
              </a:tr>
            </a:tbl>
          </a:graphicData>
        </a:graphic>
      </p:graphicFrame>
      <p:graphicFrame>
        <p:nvGraphicFramePr>
          <p:cNvPr id="343" name="Google Shape;343;p34"/>
          <p:cNvGraphicFramePr/>
          <p:nvPr/>
        </p:nvGraphicFramePr>
        <p:xfrm>
          <a:off x="4424450" y="3616563"/>
          <a:ext cx="258930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gridCol w="647325">
                  <a:extLst>
                    <a:ext uri="{9D8B030D-6E8A-4147-A177-3AD203B41FA5}">
                      <a16:colId xmlns:a16="http://schemas.microsoft.com/office/drawing/2014/main" val="20002"/>
                    </a:ext>
                  </a:extLst>
                </a:gridCol>
                <a:gridCol w="64732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p>
                  </a:txBody>
                  <a:tcPr marL="91425" marR="91425" marT="91425" marB="91425">
                    <a:solidFill>
                      <a:srgbClr val="EA9999"/>
                    </a:solidFill>
                  </a:tcPr>
                </a:tc>
                <a:tc>
                  <a:txBody>
                    <a:bodyPr/>
                    <a:lstStyle/>
                    <a:p>
                      <a:pPr marL="0" lvl="0" indent="0" algn="l" rtl="0">
                        <a:spcBef>
                          <a:spcPts val="0"/>
                        </a:spcBef>
                        <a:spcAft>
                          <a:spcPts val="0"/>
                        </a:spcAft>
                        <a:buNone/>
                      </a:pPr>
                      <a:endParaRPr/>
                    </a:p>
                  </a:txBody>
                  <a:tcPr marL="91425" marR="91425" marT="91425" marB="91425">
                    <a:solidFill>
                      <a:srgbClr val="EA9999"/>
                    </a:solidFill>
                  </a:tcPr>
                </a:tc>
                <a:tc>
                  <a:txBody>
                    <a:bodyPr/>
                    <a:lstStyle/>
                    <a:p>
                      <a:pPr marL="0" lvl="0" indent="0" algn="l" rtl="0">
                        <a:spcBef>
                          <a:spcPts val="0"/>
                        </a:spcBef>
                        <a:spcAft>
                          <a:spcPts val="0"/>
                        </a:spcAft>
                        <a:buNone/>
                      </a:pPr>
                      <a:endParaRPr/>
                    </a:p>
                  </a:txBody>
                  <a:tcPr marL="91425" marR="91425" marT="91425" marB="91425">
                    <a:solidFill>
                      <a:srgbClr val="EA9999"/>
                    </a:solidFill>
                  </a:tcPr>
                </a:tc>
                <a:tc>
                  <a:txBody>
                    <a:bodyPr/>
                    <a:lstStyle/>
                    <a:p>
                      <a:pPr marL="0" lvl="0" indent="0" algn="l" rtl="0">
                        <a:spcBef>
                          <a:spcPts val="0"/>
                        </a:spcBef>
                        <a:spcAft>
                          <a:spcPts val="0"/>
                        </a:spcAft>
                        <a:buNone/>
                      </a:pPr>
                      <a:endParaRPr/>
                    </a:p>
                  </a:txBody>
                  <a:tcPr marL="91425" marR="91425" marT="91425" marB="91425">
                    <a:solidFill>
                      <a:srgbClr val="EA9999"/>
                    </a:solidFill>
                  </a:tcPr>
                </a:tc>
                <a:extLst>
                  <a:ext uri="{0D108BD9-81ED-4DB2-BD59-A6C34878D82A}">
                    <a16:rowId xmlns:a16="http://schemas.microsoft.com/office/drawing/2014/main" val="10000"/>
                  </a:ext>
                </a:extLst>
              </a:tr>
            </a:tbl>
          </a:graphicData>
        </a:graphic>
      </p:graphicFrame>
      <p:sp>
        <p:nvSpPr>
          <p:cNvPr id="344" name="Google Shape;344;p34"/>
          <p:cNvSpPr/>
          <p:nvPr/>
        </p:nvSpPr>
        <p:spPr>
          <a:xfrm rot="2700000">
            <a:off x="5038021" y="4100144"/>
            <a:ext cx="206192" cy="41280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rot="-2700000">
            <a:off x="6387833" y="4100131"/>
            <a:ext cx="206192" cy="41280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rot="2700000">
            <a:off x="2145296" y="4100131"/>
            <a:ext cx="206192" cy="41280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4"/>
          <p:cNvSpPr/>
          <p:nvPr/>
        </p:nvSpPr>
        <p:spPr>
          <a:xfrm rot="-2700000">
            <a:off x="3416008" y="4100144"/>
            <a:ext cx="206192" cy="41280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48" name="Google Shape;348;p34"/>
          <p:cNvGraphicFramePr/>
          <p:nvPr/>
        </p:nvGraphicFramePr>
        <p:xfrm>
          <a:off x="1249738" y="4600313"/>
          <a:ext cx="129465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solidFill>
                      <a:srgbClr val="C9DAF8"/>
                    </a:solidFill>
                  </a:tcPr>
                </a:tc>
                <a:tc>
                  <a:txBody>
                    <a:bodyPr/>
                    <a:lstStyle/>
                    <a:p>
                      <a:pPr marL="0" lvl="0" indent="0" algn="l" rtl="0">
                        <a:spcBef>
                          <a:spcPts val="0"/>
                        </a:spcBef>
                        <a:spcAft>
                          <a:spcPts val="0"/>
                        </a:spcAft>
                        <a:buNone/>
                      </a:pPr>
                      <a:endParaRPr/>
                    </a:p>
                  </a:txBody>
                  <a:tcPr marL="91425" marR="91425" marT="91425" marB="91425">
                    <a:solidFill>
                      <a:srgbClr val="C9DAF8"/>
                    </a:solidFill>
                  </a:tcPr>
                </a:tc>
                <a:extLst>
                  <a:ext uri="{0D108BD9-81ED-4DB2-BD59-A6C34878D82A}">
                    <a16:rowId xmlns:a16="http://schemas.microsoft.com/office/drawing/2014/main" val="10000"/>
                  </a:ext>
                </a:extLst>
              </a:tr>
            </a:tbl>
          </a:graphicData>
        </a:graphic>
      </p:graphicFrame>
      <p:graphicFrame>
        <p:nvGraphicFramePr>
          <p:cNvPr id="349" name="Google Shape;349;p34"/>
          <p:cNvGraphicFramePr/>
          <p:nvPr/>
        </p:nvGraphicFramePr>
        <p:xfrm>
          <a:off x="2871763" y="4600313"/>
          <a:ext cx="129465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solidFill>
                      <a:srgbClr val="B6D7A8"/>
                    </a:solidFill>
                  </a:tcPr>
                </a:tc>
                <a:tc>
                  <a:txBody>
                    <a:bodyPr/>
                    <a:lstStyle/>
                    <a:p>
                      <a:pPr marL="0" lvl="0" indent="0" algn="l" rtl="0">
                        <a:spcBef>
                          <a:spcPts val="0"/>
                        </a:spcBef>
                        <a:spcAft>
                          <a:spcPts val="0"/>
                        </a:spcAft>
                        <a:buNone/>
                      </a:pPr>
                      <a:endParaRPr/>
                    </a:p>
                  </a:txBody>
                  <a:tcPr marL="91425" marR="91425" marT="91425" marB="91425">
                    <a:solidFill>
                      <a:srgbClr val="B6D7A8"/>
                    </a:solidFill>
                  </a:tcPr>
                </a:tc>
                <a:extLst>
                  <a:ext uri="{0D108BD9-81ED-4DB2-BD59-A6C34878D82A}">
                    <a16:rowId xmlns:a16="http://schemas.microsoft.com/office/drawing/2014/main" val="10000"/>
                  </a:ext>
                </a:extLst>
              </a:tr>
            </a:tbl>
          </a:graphicData>
        </a:graphic>
      </p:graphicFrame>
      <p:graphicFrame>
        <p:nvGraphicFramePr>
          <p:cNvPr id="350" name="Google Shape;350;p34"/>
          <p:cNvGraphicFramePr/>
          <p:nvPr/>
        </p:nvGraphicFramePr>
        <p:xfrm>
          <a:off x="4493788" y="4600313"/>
          <a:ext cx="129465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solidFill>
                      <a:srgbClr val="EA9999"/>
                    </a:solidFill>
                  </a:tcPr>
                </a:tc>
                <a:tc>
                  <a:txBody>
                    <a:bodyPr/>
                    <a:lstStyle/>
                    <a:p>
                      <a:pPr marL="0" lvl="0" indent="0" algn="l" rtl="0">
                        <a:spcBef>
                          <a:spcPts val="0"/>
                        </a:spcBef>
                        <a:spcAft>
                          <a:spcPts val="0"/>
                        </a:spcAft>
                        <a:buNone/>
                      </a:pPr>
                      <a:endParaRPr/>
                    </a:p>
                  </a:txBody>
                  <a:tcPr marL="91425" marR="91425" marT="91425" marB="91425">
                    <a:solidFill>
                      <a:srgbClr val="EA9999"/>
                    </a:solidFill>
                  </a:tcPr>
                </a:tc>
                <a:extLst>
                  <a:ext uri="{0D108BD9-81ED-4DB2-BD59-A6C34878D82A}">
                    <a16:rowId xmlns:a16="http://schemas.microsoft.com/office/drawing/2014/main" val="10000"/>
                  </a:ext>
                </a:extLst>
              </a:tr>
            </a:tbl>
          </a:graphicData>
        </a:graphic>
      </p:graphicFrame>
      <p:graphicFrame>
        <p:nvGraphicFramePr>
          <p:cNvPr id="351" name="Google Shape;351;p34"/>
          <p:cNvGraphicFramePr/>
          <p:nvPr/>
        </p:nvGraphicFramePr>
        <p:xfrm>
          <a:off x="6115813" y="4600313"/>
          <a:ext cx="129465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solidFill>
                      <a:srgbClr val="B4A7D6"/>
                    </a:solidFill>
                  </a:tcPr>
                </a:tc>
                <a:tc>
                  <a:txBody>
                    <a:bodyPr/>
                    <a:lstStyle/>
                    <a:p>
                      <a:pPr marL="0" lvl="0" indent="0" algn="l" rtl="0">
                        <a:spcBef>
                          <a:spcPts val="0"/>
                        </a:spcBef>
                        <a:spcAft>
                          <a:spcPts val="0"/>
                        </a:spcAft>
                        <a:buNone/>
                      </a:pPr>
                      <a:endParaRPr/>
                    </a:p>
                  </a:txBody>
                  <a:tcPr marL="91425" marR="91425" marT="91425" marB="91425">
                    <a:solidFill>
                      <a:srgbClr val="B4A7D6"/>
                    </a:solidFill>
                  </a:tcPr>
                </a:tc>
                <a:extLst>
                  <a:ext uri="{0D108BD9-81ED-4DB2-BD59-A6C34878D82A}">
                    <a16:rowId xmlns:a16="http://schemas.microsoft.com/office/drawing/2014/main" val="10000"/>
                  </a:ext>
                </a:extLst>
              </a:tr>
            </a:tbl>
          </a:graphicData>
        </a:graphic>
      </p:graphicFrame>
      <p:sp>
        <p:nvSpPr>
          <p:cNvPr id="352" name="Google Shape;352;p34"/>
          <p:cNvSpPr txBox="1"/>
          <p:nvPr/>
        </p:nvSpPr>
        <p:spPr>
          <a:xfrm>
            <a:off x="5719100" y="3166875"/>
            <a:ext cx="990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700"/>
              <a:t>max</a:t>
            </a:r>
            <a:endParaRPr sz="1700"/>
          </a:p>
        </p:txBody>
      </p:sp>
      <p:sp>
        <p:nvSpPr>
          <p:cNvPr id="353" name="Google Shape;353;p34"/>
          <p:cNvSpPr txBox="1"/>
          <p:nvPr/>
        </p:nvSpPr>
        <p:spPr>
          <a:xfrm>
            <a:off x="6763150" y="4083350"/>
            <a:ext cx="990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700"/>
              <a:t>max</a:t>
            </a:r>
            <a:endParaRPr sz="1700"/>
          </a:p>
        </p:txBody>
      </p:sp>
      <p:sp>
        <p:nvSpPr>
          <p:cNvPr id="354" name="Google Shape;354;p34"/>
          <p:cNvSpPr txBox="1"/>
          <p:nvPr/>
        </p:nvSpPr>
        <p:spPr>
          <a:xfrm>
            <a:off x="3737950" y="4083350"/>
            <a:ext cx="990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700"/>
              <a:t>max</a:t>
            </a:r>
            <a:endParaRPr sz="1700"/>
          </a:p>
        </p:txBody>
      </p:sp>
      <p:sp>
        <p:nvSpPr>
          <p:cNvPr id="355" name="Google Shape;355;p34"/>
          <p:cNvSpPr txBox="1"/>
          <p:nvPr/>
        </p:nvSpPr>
        <p:spPr>
          <a:xfrm>
            <a:off x="3385513" y="3166888"/>
            <a:ext cx="990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700"/>
              <a:t>min</a:t>
            </a:r>
            <a:endParaRPr sz="1700"/>
          </a:p>
        </p:txBody>
      </p:sp>
      <p:sp>
        <p:nvSpPr>
          <p:cNvPr id="356" name="Google Shape;356;p34"/>
          <p:cNvSpPr txBox="1"/>
          <p:nvPr/>
        </p:nvSpPr>
        <p:spPr>
          <a:xfrm>
            <a:off x="5359963" y="4083338"/>
            <a:ext cx="990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700"/>
              <a:t>min</a:t>
            </a:r>
            <a:endParaRPr sz="1700"/>
          </a:p>
        </p:txBody>
      </p:sp>
      <p:sp>
        <p:nvSpPr>
          <p:cNvPr id="357" name="Google Shape;357;p34"/>
          <p:cNvSpPr txBox="1"/>
          <p:nvPr/>
        </p:nvSpPr>
        <p:spPr>
          <a:xfrm>
            <a:off x="2467238" y="4083338"/>
            <a:ext cx="990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700"/>
              <a:t>min</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1"/>
        <p:cNvGrpSpPr/>
        <p:nvPr/>
      </p:nvGrpSpPr>
      <p:grpSpPr>
        <a:xfrm>
          <a:off x="0" y="0"/>
          <a:ext cx="0" cy="0"/>
          <a:chOff x="0" y="0"/>
          <a:chExt cx="0" cy="0"/>
        </a:xfrm>
      </p:grpSpPr>
      <p:sp>
        <p:nvSpPr>
          <p:cNvPr id="362" name="Google Shape;362;p35"/>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363" name="Google Shape;363;p35"/>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Сети АКС</a:t>
            </a:r>
            <a:endParaRPr sz="2400" b="1">
              <a:solidFill>
                <a:schemeClr val="lt1"/>
              </a:solidFill>
              <a:latin typeface="Arial"/>
              <a:ea typeface="Arial"/>
              <a:cs typeface="Arial"/>
              <a:sym typeface="Arial"/>
            </a:endParaRPr>
          </a:p>
        </p:txBody>
      </p:sp>
      <p:sp>
        <p:nvSpPr>
          <p:cNvPr id="364" name="Google Shape;364;p35"/>
          <p:cNvSpPr/>
          <p:nvPr/>
        </p:nvSpPr>
        <p:spPr>
          <a:xfrm>
            <a:off x="7740688" y="3091776"/>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365" name="Google Shape;365;p35"/>
          <p:cNvSpPr/>
          <p:nvPr/>
        </p:nvSpPr>
        <p:spPr>
          <a:xfrm>
            <a:off x="7374488" y="6045200"/>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366" name="Google Shape;366;p3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24</a:t>
            </a:fld>
            <a:endParaRPr sz="1800">
              <a:solidFill>
                <a:schemeClr val="dk1"/>
              </a:solidFill>
            </a:endParaRPr>
          </a:p>
        </p:txBody>
      </p:sp>
      <p:sp>
        <p:nvSpPr>
          <p:cNvPr id="367" name="Google Shape;367;p35"/>
          <p:cNvSpPr/>
          <p:nvPr/>
        </p:nvSpPr>
        <p:spPr>
          <a:xfrm>
            <a:off x="662025" y="2315488"/>
            <a:ext cx="85755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endParaRPr>
          </a:p>
        </p:txBody>
      </p:sp>
      <p:graphicFrame>
        <p:nvGraphicFramePr>
          <p:cNvPr id="368" name="Google Shape;368;p35"/>
          <p:cNvGraphicFramePr/>
          <p:nvPr/>
        </p:nvGraphicFramePr>
        <p:xfrm>
          <a:off x="1814375" y="3236688"/>
          <a:ext cx="517860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gridCol w="647325">
                  <a:extLst>
                    <a:ext uri="{9D8B030D-6E8A-4147-A177-3AD203B41FA5}">
                      <a16:colId xmlns:a16="http://schemas.microsoft.com/office/drawing/2014/main" val="20002"/>
                    </a:ext>
                  </a:extLst>
                </a:gridCol>
                <a:gridCol w="647325">
                  <a:extLst>
                    <a:ext uri="{9D8B030D-6E8A-4147-A177-3AD203B41FA5}">
                      <a16:colId xmlns:a16="http://schemas.microsoft.com/office/drawing/2014/main" val="20003"/>
                    </a:ext>
                  </a:extLst>
                </a:gridCol>
                <a:gridCol w="647325">
                  <a:extLst>
                    <a:ext uri="{9D8B030D-6E8A-4147-A177-3AD203B41FA5}">
                      <a16:colId xmlns:a16="http://schemas.microsoft.com/office/drawing/2014/main" val="20004"/>
                    </a:ext>
                  </a:extLst>
                </a:gridCol>
                <a:gridCol w="647325">
                  <a:extLst>
                    <a:ext uri="{9D8B030D-6E8A-4147-A177-3AD203B41FA5}">
                      <a16:colId xmlns:a16="http://schemas.microsoft.com/office/drawing/2014/main" val="20005"/>
                    </a:ext>
                  </a:extLst>
                </a:gridCol>
                <a:gridCol w="647325">
                  <a:extLst>
                    <a:ext uri="{9D8B030D-6E8A-4147-A177-3AD203B41FA5}">
                      <a16:colId xmlns:a16="http://schemas.microsoft.com/office/drawing/2014/main" val="20006"/>
                    </a:ext>
                  </a:extLst>
                </a:gridCol>
                <a:gridCol w="647325">
                  <a:extLst>
                    <a:ext uri="{9D8B030D-6E8A-4147-A177-3AD203B41FA5}">
                      <a16:colId xmlns:a16="http://schemas.microsoft.com/office/drawing/2014/main" val="20007"/>
                    </a:ext>
                  </a:extLst>
                </a:gridCol>
              </a:tblGrid>
              <a:tr h="396200">
                <a:tc>
                  <a:txBody>
                    <a:bodyPr/>
                    <a:lstStyle/>
                    <a:p>
                      <a:pPr marL="0" lvl="0" indent="0" algn="l" rtl="0">
                        <a:spcBef>
                          <a:spcPts val="0"/>
                        </a:spcBef>
                        <a:spcAft>
                          <a:spcPts val="0"/>
                        </a:spcAft>
                        <a:buNone/>
                      </a:pPr>
                      <a:endParaRPr/>
                    </a:p>
                  </a:txBody>
                  <a:tcPr marL="91425" marR="91425" marT="91425" marB="91425">
                    <a:solidFill>
                      <a:srgbClr val="F6B26B"/>
                    </a:solidFill>
                  </a:tcPr>
                </a:tc>
                <a:tc>
                  <a:txBody>
                    <a:bodyPr/>
                    <a:lstStyle/>
                    <a:p>
                      <a:pPr marL="0" lvl="0" indent="0" algn="l" rtl="0">
                        <a:spcBef>
                          <a:spcPts val="0"/>
                        </a:spcBef>
                        <a:spcAft>
                          <a:spcPts val="0"/>
                        </a:spcAft>
                        <a:buNone/>
                      </a:pPr>
                      <a:endParaRPr/>
                    </a:p>
                  </a:txBody>
                  <a:tcPr marL="91425" marR="91425" marT="91425" marB="91425">
                    <a:solidFill>
                      <a:srgbClr val="F6B26B"/>
                    </a:solidFill>
                  </a:tcPr>
                </a:tc>
                <a:tc>
                  <a:txBody>
                    <a:bodyPr/>
                    <a:lstStyle/>
                    <a:p>
                      <a:pPr marL="0" lvl="0" indent="0" algn="l" rtl="0">
                        <a:spcBef>
                          <a:spcPts val="0"/>
                        </a:spcBef>
                        <a:spcAft>
                          <a:spcPts val="0"/>
                        </a:spcAft>
                        <a:buNone/>
                      </a:pPr>
                      <a:endParaRPr/>
                    </a:p>
                  </a:txBody>
                  <a:tcPr marL="91425" marR="91425" marT="91425" marB="91425">
                    <a:solidFill>
                      <a:srgbClr val="F6B26B"/>
                    </a:solidFill>
                  </a:tcPr>
                </a:tc>
                <a:tc>
                  <a:txBody>
                    <a:bodyPr/>
                    <a:lstStyle/>
                    <a:p>
                      <a:pPr marL="0" lvl="0" indent="0" algn="l" rtl="0">
                        <a:spcBef>
                          <a:spcPts val="0"/>
                        </a:spcBef>
                        <a:spcAft>
                          <a:spcPts val="0"/>
                        </a:spcAft>
                        <a:buNone/>
                      </a:pPr>
                      <a:endParaRPr/>
                    </a:p>
                  </a:txBody>
                  <a:tcPr marL="91425" marR="91425" marT="91425" marB="91425">
                    <a:solidFill>
                      <a:srgbClr val="F6B26B"/>
                    </a:solidFill>
                  </a:tcPr>
                </a:tc>
                <a:tc>
                  <a:txBody>
                    <a:bodyPr/>
                    <a:lstStyle/>
                    <a:p>
                      <a:pPr marL="0" lvl="0" indent="0" algn="l" rtl="0">
                        <a:spcBef>
                          <a:spcPts val="0"/>
                        </a:spcBef>
                        <a:spcAft>
                          <a:spcPts val="0"/>
                        </a:spcAft>
                        <a:buNone/>
                      </a:pPr>
                      <a:endParaRPr/>
                    </a:p>
                  </a:txBody>
                  <a:tcPr marL="91425" marR="91425" marT="91425" marB="91425">
                    <a:solidFill>
                      <a:srgbClr val="F6B26B"/>
                    </a:solidFill>
                  </a:tcPr>
                </a:tc>
                <a:tc>
                  <a:txBody>
                    <a:bodyPr/>
                    <a:lstStyle/>
                    <a:p>
                      <a:pPr marL="0" lvl="0" indent="0" algn="l" rtl="0">
                        <a:spcBef>
                          <a:spcPts val="0"/>
                        </a:spcBef>
                        <a:spcAft>
                          <a:spcPts val="0"/>
                        </a:spcAft>
                        <a:buNone/>
                      </a:pPr>
                      <a:endParaRPr/>
                    </a:p>
                  </a:txBody>
                  <a:tcPr marL="91425" marR="91425" marT="91425" marB="91425">
                    <a:solidFill>
                      <a:srgbClr val="F6B26B"/>
                    </a:solidFill>
                  </a:tcPr>
                </a:tc>
                <a:tc>
                  <a:txBody>
                    <a:bodyPr/>
                    <a:lstStyle/>
                    <a:p>
                      <a:pPr marL="0" lvl="0" indent="0" algn="l" rtl="0">
                        <a:spcBef>
                          <a:spcPts val="0"/>
                        </a:spcBef>
                        <a:spcAft>
                          <a:spcPts val="0"/>
                        </a:spcAft>
                        <a:buNone/>
                      </a:pPr>
                      <a:endParaRPr/>
                    </a:p>
                  </a:txBody>
                  <a:tcPr marL="91425" marR="91425" marT="91425" marB="91425">
                    <a:solidFill>
                      <a:srgbClr val="F6B26B"/>
                    </a:solidFill>
                  </a:tcPr>
                </a:tc>
                <a:tc>
                  <a:txBody>
                    <a:bodyPr/>
                    <a:lstStyle/>
                    <a:p>
                      <a:pPr marL="0" lvl="0" indent="0" algn="l" rtl="0">
                        <a:spcBef>
                          <a:spcPts val="0"/>
                        </a:spcBef>
                        <a:spcAft>
                          <a:spcPts val="0"/>
                        </a:spcAft>
                        <a:buNone/>
                      </a:pPr>
                      <a:endParaRPr/>
                    </a:p>
                  </a:txBody>
                  <a:tcPr marL="91425" marR="91425" marT="91425" marB="91425">
                    <a:solidFill>
                      <a:srgbClr val="F6B26B"/>
                    </a:solidFill>
                  </a:tcPr>
                </a:tc>
                <a:extLst>
                  <a:ext uri="{0D108BD9-81ED-4DB2-BD59-A6C34878D82A}">
                    <a16:rowId xmlns:a16="http://schemas.microsoft.com/office/drawing/2014/main" val="10000"/>
                  </a:ext>
                </a:extLst>
              </a:tr>
            </a:tbl>
          </a:graphicData>
        </a:graphic>
      </p:graphicFrame>
      <p:sp>
        <p:nvSpPr>
          <p:cNvPr id="369" name="Google Shape;369;p35"/>
          <p:cNvSpPr/>
          <p:nvPr/>
        </p:nvSpPr>
        <p:spPr>
          <a:xfrm rot="2700000">
            <a:off x="3088808" y="3645331"/>
            <a:ext cx="206192" cy="41280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rot="-2700000">
            <a:off x="5472621" y="3645344"/>
            <a:ext cx="206192" cy="41280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71" name="Google Shape;371;p35"/>
          <p:cNvGraphicFramePr/>
          <p:nvPr/>
        </p:nvGraphicFramePr>
        <p:xfrm>
          <a:off x="1681925" y="4070588"/>
          <a:ext cx="258930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gridCol w="647325">
                  <a:extLst>
                    <a:ext uri="{9D8B030D-6E8A-4147-A177-3AD203B41FA5}">
                      <a16:colId xmlns:a16="http://schemas.microsoft.com/office/drawing/2014/main" val="20002"/>
                    </a:ext>
                  </a:extLst>
                </a:gridCol>
                <a:gridCol w="64732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p>
                  </a:txBody>
                  <a:tcPr marL="91425" marR="91425" marT="91425" marB="91425">
                    <a:solidFill>
                      <a:srgbClr val="B6D7A8"/>
                    </a:solidFill>
                  </a:tcPr>
                </a:tc>
                <a:tc>
                  <a:txBody>
                    <a:bodyPr/>
                    <a:lstStyle/>
                    <a:p>
                      <a:pPr marL="0" lvl="0" indent="0" algn="l" rtl="0">
                        <a:spcBef>
                          <a:spcPts val="0"/>
                        </a:spcBef>
                        <a:spcAft>
                          <a:spcPts val="0"/>
                        </a:spcAft>
                        <a:buNone/>
                      </a:pPr>
                      <a:endParaRPr/>
                    </a:p>
                  </a:txBody>
                  <a:tcPr marL="91425" marR="91425" marT="91425" marB="91425">
                    <a:solidFill>
                      <a:srgbClr val="B6D7A8"/>
                    </a:solidFill>
                  </a:tcPr>
                </a:tc>
                <a:tc>
                  <a:txBody>
                    <a:bodyPr/>
                    <a:lstStyle/>
                    <a:p>
                      <a:pPr marL="0" lvl="0" indent="0" algn="l" rtl="0">
                        <a:spcBef>
                          <a:spcPts val="0"/>
                        </a:spcBef>
                        <a:spcAft>
                          <a:spcPts val="0"/>
                        </a:spcAft>
                        <a:buNone/>
                      </a:pPr>
                      <a:endParaRPr/>
                    </a:p>
                  </a:txBody>
                  <a:tcPr marL="91425" marR="91425" marT="91425" marB="91425">
                    <a:solidFill>
                      <a:srgbClr val="B6D7A8"/>
                    </a:solidFill>
                  </a:tcPr>
                </a:tc>
                <a:tc>
                  <a:txBody>
                    <a:bodyPr/>
                    <a:lstStyle/>
                    <a:p>
                      <a:pPr marL="0" lvl="0" indent="0" algn="l" rtl="0">
                        <a:spcBef>
                          <a:spcPts val="0"/>
                        </a:spcBef>
                        <a:spcAft>
                          <a:spcPts val="0"/>
                        </a:spcAft>
                        <a:buNone/>
                      </a:pPr>
                      <a:endParaRPr/>
                    </a:p>
                  </a:txBody>
                  <a:tcPr marL="91425" marR="91425" marT="91425" marB="91425">
                    <a:solidFill>
                      <a:srgbClr val="B6D7A8"/>
                    </a:solidFill>
                  </a:tcPr>
                </a:tc>
                <a:extLst>
                  <a:ext uri="{0D108BD9-81ED-4DB2-BD59-A6C34878D82A}">
                    <a16:rowId xmlns:a16="http://schemas.microsoft.com/office/drawing/2014/main" val="10000"/>
                  </a:ext>
                </a:extLst>
              </a:tr>
            </a:tbl>
          </a:graphicData>
        </a:graphic>
      </p:graphicFrame>
      <p:graphicFrame>
        <p:nvGraphicFramePr>
          <p:cNvPr id="372" name="Google Shape;372;p35"/>
          <p:cNvGraphicFramePr/>
          <p:nvPr/>
        </p:nvGraphicFramePr>
        <p:xfrm>
          <a:off x="4498025" y="4070588"/>
          <a:ext cx="258930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gridCol w="647325">
                  <a:extLst>
                    <a:ext uri="{9D8B030D-6E8A-4147-A177-3AD203B41FA5}">
                      <a16:colId xmlns:a16="http://schemas.microsoft.com/office/drawing/2014/main" val="20002"/>
                    </a:ext>
                  </a:extLst>
                </a:gridCol>
                <a:gridCol w="64732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p>
                  </a:txBody>
                  <a:tcPr marL="91425" marR="91425" marT="91425" marB="91425">
                    <a:solidFill>
                      <a:srgbClr val="EA9999"/>
                    </a:solidFill>
                  </a:tcPr>
                </a:tc>
                <a:tc>
                  <a:txBody>
                    <a:bodyPr/>
                    <a:lstStyle/>
                    <a:p>
                      <a:pPr marL="0" lvl="0" indent="0" algn="l" rtl="0">
                        <a:spcBef>
                          <a:spcPts val="0"/>
                        </a:spcBef>
                        <a:spcAft>
                          <a:spcPts val="0"/>
                        </a:spcAft>
                        <a:buNone/>
                      </a:pPr>
                      <a:endParaRPr/>
                    </a:p>
                  </a:txBody>
                  <a:tcPr marL="91425" marR="91425" marT="91425" marB="91425">
                    <a:solidFill>
                      <a:srgbClr val="EA9999"/>
                    </a:solidFill>
                  </a:tcPr>
                </a:tc>
                <a:tc>
                  <a:txBody>
                    <a:bodyPr/>
                    <a:lstStyle/>
                    <a:p>
                      <a:pPr marL="0" lvl="0" indent="0" algn="l" rtl="0">
                        <a:spcBef>
                          <a:spcPts val="0"/>
                        </a:spcBef>
                        <a:spcAft>
                          <a:spcPts val="0"/>
                        </a:spcAft>
                        <a:buNone/>
                      </a:pPr>
                      <a:endParaRPr/>
                    </a:p>
                  </a:txBody>
                  <a:tcPr marL="91425" marR="91425" marT="91425" marB="91425">
                    <a:solidFill>
                      <a:srgbClr val="EA9999"/>
                    </a:solidFill>
                  </a:tcPr>
                </a:tc>
                <a:tc>
                  <a:txBody>
                    <a:bodyPr/>
                    <a:lstStyle/>
                    <a:p>
                      <a:pPr marL="0" lvl="0" indent="0" algn="l" rtl="0">
                        <a:spcBef>
                          <a:spcPts val="0"/>
                        </a:spcBef>
                        <a:spcAft>
                          <a:spcPts val="0"/>
                        </a:spcAft>
                        <a:buNone/>
                      </a:pPr>
                      <a:endParaRPr/>
                    </a:p>
                  </a:txBody>
                  <a:tcPr marL="91425" marR="91425" marT="91425" marB="91425">
                    <a:solidFill>
                      <a:srgbClr val="EA9999"/>
                    </a:solidFill>
                  </a:tcPr>
                </a:tc>
                <a:extLst>
                  <a:ext uri="{0D108BD9-81ED-4DB2-BD59-A6C34878D82A}">
                    <a16:rowId xmlns:a16="http://schemas.microsoft.com/office/drawing/2014/main" val="10000"/>
                  </a:ext>
                </a:extLst>
              </a:tr>
            </a:tbl>
          </a:graphicData>
        </a:graphic>
      </p:graphicFrame>
      <p:sp>
        <p:nvSpPr>
          <p:cNvPr id="373" name="Google Shape;373;p35"/>
          <p:cNvSpPr/>
          <p:nvPr/>
        </p:nvSpPr>
        <p:spPr>
          <a:xfrm rot="2700000">
            <a:off x="5111596" y="4554169"/>
            <a:ext cx="206192" cy="41280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rot="-2700000">
            <a:off x="6461408" y="4554156"/>
            <a:ext cx="206192" cy="41280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rot="2700000">
            <a:off x="2218871" y="4554156"/>
            <a:ext cx="206192" cy="41280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rot="-2700000">
            <a:off x="3489583" y="4554169"/>
            <a:ext cx="206192" cy="41280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77" name="Google Shape;377;p35"/>
          <p:cNvGraphicFramePr/>
          <p:nvPr/>
        </p:nvGraphicFramePr>
        <p:xfrm>
          <a:off x="1323313" y="5054338"/>
          <a:ext cx="129465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solidFill>
                      <a:srgbClr val="C9DAF8"/>
                    </a:solidFill>
                  </a:tcPr>
                </a:tc>
                <a:tc>
                  <a:txBody>
                    <a:bodyPr/>
                    <a:lstStyle/>
                    <a:p>
                      <a:pPr marL="0" lvl="0" indent="0" algn="l" rtl="0">
                        <a:spcBef>
                          <a:spcPts val="0"/>
                        </a:spcBef>
                        <a:spcAft>
                          <a:spcPts val="0"/>
                        </a:spcAft>
                        <a:buNone/>
                      </a:pPr>
                      <a:endParaRPr/>
                    </a:p>
                  </a:txBody>
                  <a:tcPr marL="91425" marR="91425" marT="91425" marB="91425">
                    <a:solidFill>
                      <a:srgbClr val="C9DAF8"/>
                    </a:solidFill>
                  </a:tcPr>
                </a:tc>
                <a:extLst>
                  <a:ext uri="{0D108BD9-81ED-4DB2-BD59-A6C34878D82A}">
                    <a16:rowId xmlns:a16="http://schemas.microsoft.com/office/drawing/2014/main" val="10000"/>
                  </a:ext>
                </a:extLst>
              </a:tr>
            </a:tbl>
          </a:graphicData>
        </a:graphic>
      </p:graphicFrame>
      <p:graphicFrame>
        <p:nvGraphicFramePr>
          <p:cNvPr id="378" name="Google Shape;378;p35"/>
          <p:cNvGraphicFramePr/>
          <p:nvPr/>
        </p:nvGraphicFramePr>
        <p:xfrm>
          <a:off x="2945338" y="5054338"/>
          <a:ext cx="129465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solidFill>
                      <a:srgbClr val="B6D7A8"/>
                    </a:solidFill>
                  </a:tcPr>
                </a:tc>
                <a:tc>
                  <a:txBody>
                    <a:bodyPr/>
                    <a:lstStyle/>
                    <a:p>
                      <a:pPr marL="0" lvl="0" indent="0" algn="l" rtl="0">
                        <a:spcBef>
                          <a:spcPts val="0"/>
                        </a:spcBef>
                        <a:spcAft>
                          <a:spcPts val="0"/>
                        </a:spcAft>
                        <a:buNone/>
                      </a:pPr>
                      <a:endParaRPr/>
                    </a:p>
                  </a:txBody>
                  <a:tcPr marL="91425" marR="91425" marT="91425" marB="91425">
                    <a:solidFill>
                      <a:srgbClr val="B6D7A8"/>
                    </a:solidFill>
                  </a:tcPr>
                </a:tc>
                <a:extLst>
                  <a:ext uri="{0D108BD9-81ED-4DB2-BD59-A6C34878D82A}">
                    <a16:rowId xmlns:a16="http://schemas.microsoft.com/office/drawing/2014/main" val="10000"/>
                  </a:ext>
                </a:extLst>
              </a:tr>
            </a:tbl>
          </a:graphicData>
        </a:graphic>
      </p:graphicFrame>
      <p:graphicFrame>
        <p:nvGraphicFramePr>
          <p:cNvPr id="379" name="Google Shape;379;p35"/>
          <p:cNvGraphicFramePr/>
          <p:nvPr/>
        </p:nvGraphicFramePr>
        <p:xfrm>
          <a:off x="4567363" y="5054338"/>
          <a:ext cx="129465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solidFill>
                      <a:srgbClr val="EA9999"/>
                    </a:solidFill>
                  </a:tcPr>
                </a:tc>
                <a:tc>
                  <a:txBody>
                    <a:bodyPr/>
                    <a:lstStyle/>
                    <a:p>
                      <a:pPr marL="0" lvl="0" indent="0" algn="l" rtl="0">
                        <a:spcBef>
                          <a:spcPts val="0"/>
                        </a:spcBef>
                        <a:spcAft>
                          <a:spcPts val="0"/>
                        </a:spcAft>
                        <a:buNone/>
                      </a:pPr>
                      <a:endParaRPr/>
                    </a:p>
                  </a:txBody>
                  <a:tcPr marL="91425" marR="91425" marT="91425" marB="91425">
                    <a:solidFill>
                      <a:srgbClr val="EA9999"/>
                    </a:solidFill>
                  </a:tcPr>
                </a:tc>
                <a:extLst>
                  <a:ext uri="{0D108BD9-81ED-4DB2-BD59-A6C34878D82A}">
                    <a16:rowId xmlns:a16="http://schemas.microsoft.com/office/drawing/2014/main" val="10000"/>
                  </a:ext>
                </a:extLst>
              </a:tr>
            </a:tbl>
          </a:graphicData>
        </a:graphic>
      </p:graphicFrame>
      <p:graphicFrame>
        <p:nvGraphicFramePr>
          <p:cNvPr id="380" name="Google Shape;380;p35"/>
          <p:cNvGraphicFramePr/>
          <p:nvPr/>
        </p:nvGraphicFramePr>
        <p:xfrm>
          <a:off x="6189388" y="5054338"/>
          <a:ext cx="129465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solidFill>
                      <a:srgbClr val="B4A7D6"/>
                    </a:solidFill>
                  </a:tcPr>
                </a:tc>
                <a:tc>
                  <a:txBody>
                    <a:bodyPr/>
                    <a:lstStyle/>
                    <a:p>
                      <a:pPr marL="0" lvl="0" indent="0" algn="l" rtl="0">
                        <a:spcBef>
                          <a:spcPts val="0"/>
                        </a:spcBef>
                        <a:spcAft>
                          <a:spcPts val="0"/>
                        </a:spcAft>
                        <a:buNone/>
                      </a:pPr>
                      <a:endParaRPr/>
                    </a:p>
                  </a:txBody>
                  <a:tcPr marL="91425" marR="91425" marT="91425" marB="91425">
                    <a:solidFill>
                      <a:srgbClr val="B4A7D6"/>
                    </a:solidFill>
                  </a:tcPr>
                </a:tc>
                <a:extLst>
                  <a:ext uri="{0D108BD9-81ED-4DB2-BD59-A6C34878D82A}">
                    <a16:rowId xmlns:a16="http://schemas.microsoft.com/office/drawing/2014/main" val="10000"/>
                  </a:ext>
                </a:extLst>
              </a:tr>
            </a:tbl>
          </a:graphicData>
        </a:graphic>
      </p:graphicFrame>
      <p:sp>
        <p:nvSpPr>
          <p:cNvPr id="381" name="Google Shape;381;p35"/>
          <p:cNvSpPr txBox="1"/>
          <p:nvPr/>
        </p:nvSpPr>
        <p:spPr>
          <a:xfrm>
            <a:off x="5792675" y="3620900"/>
            <a:ext cx="990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700"/>
              <a:t>max</a:t>
            </a:r>
            <a:endParaRPr sz="1700"/>
          </a:p>
        </p:txBody>
      </p:sp>
      <p:sp>
        <p:nvSpPr>
          <p:cNvPr id="382" name="Google Shape;382;p35"/>
          <p:cNvSpPr txBox="1"/>
          <p:nvPr/>
        </p:nvSpPr>
        <p:spPr>
          <a:xfrm>
            <a:off x="6836725" y="4537375"/>
            <a:ext cx="990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700"/>
              <a:t>max</a:t>
            </a:r>
            <a:endParaRPr sz="1700"/>
          </a:p>
        </p:txBody>
      </p:sp>
      <p:sp>
        <p:nvSpPr>
          <p:cNvPr id="383" name="Google Shape;383;p35"/>
          <p:cNvSpPr txBox="1"/>
          <p:nvPr/>
        </p:nvSpPr>
        <p:spPr>
          <a:xfrm>
            <a:off x="3811525" y="4537375"/>
            <a:ext cx="990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700"/>
              <a:t>max</a:t>
            </a:r>
            <a:endParaRPr sz="1700"/>
          </a:p>
        </p:txBody>
      </p:sp>
      <p:sp>
        <p:nvSpPr>
          <p:cNvPr id="384" name="Google Shape;384;p35"/>
          <p:cNvSpPr txBox="1"/>
          <p:nvPr/>
        </p:nvSpPr>
        <p:spPr>
          <a:xfrm>
            <a:off x="3459088" y="3620913"/>
            <a:ext cx="990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700"/>
              <a:t>min</a:t>
            </a:r>
            <a:endParaRPr sz="1700"/>
          </a:p>
        </p:txBody>
      </p:sp>
      <p:sp>
        <p:nvSpPr>
          <p:cNvPr id="385" name="Google Shape;385;p35"/>
          <p:cNvSpPr txBox="1"/>
          <p:nvPr/>
        </p:nvSpPr>
        <p:spPr>
          <a:xfrm>
            <a:off x="5433538" y="4537363"/>
            <a:ext cx="990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700"/>
              <a:t>min</a:t>
            </a:r>
            <a:endParaRPr sz="1700"/>
          </a:p>
        </p:txBody>
      </p:sp>
      <p:sp>
        <p:nvSpPr>
          <p:cNvPr id="386" name="Google Shape;386;p35"/>
          <p:cNvSpPr txBox="1"/>
          <p:nvPr/>
        </p:nvSpPr>
        <p:spPr>
          <a:xfrm>
            <a:off x="2540813" y="4537363"/>
            <a:ext cx="990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700"/>
              <a:t>min</a:t>
            </a:r>
            <a:endParaRPr sz="1700"/>
          </a:p>
        </p:txBody>
      </p:sp>
      <p:sp>
        <p:nvSpPr>
          <p:cNvPr id="387" name="Google Shape;387;p35"/>
          <p:cNvSpPr/>
          <p:nvPr/>
        </p:nvSpPr>
        <p:spPr>
          <a:xfrm>
            <a:off x="222250" y="1479550"/>
            <a:ext cx="8575500" cy="115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600">
                <a:solidFill>
                  <a:schemeClr val="dk1"/>
                </a:solidFill>
              </a:rPr>
              <a:t>Давайте k раз применим операцию сортировки ε-разделителями для каждого полученного подмассива, за исключением того, что данная операция сортировки будет иметь фиксированную глубину</a:t>
            </a:r>
            <a:endParaRPr sz="16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1"/>
        <p:cNvGrpSpPr/>
        <p:nvPr/>
      </p:nvGrpSpPr>
      <p:grpSpPr>
        <a:xfrm>
          <a:off x="0" y="0"/>
          <a:ext cx="0" cy="0"/>
          <a:chOff x="0" y="0"/>
          <a:chExt cx="0" cy="0"/>
        </a:xfrm>
      </p:grpSpPr>
      <p:sp>
        <p:nvSpPr>
          <p:cNvPr id="392" name="Google Shape;392;p36"/>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393" name="Google Shape;393;p36"/>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Сети АКС</a:t>
            </a:r>
            <a:endParaRPr sz="2400" b="1">
              <a:solidFill>
                <a:schemeClr val="lt1"/>
              </a:solidFill>
              <a:latin typeface="Arial"/>
              <a:ea typeface="Arial"/>
              <a:cs typeface="Arial"/>
              <a:sym typeface="Arial"/>
            </a:endParaRPr>
          </a:p>
        </p:txBody>
      </p:sp>
      <p:sp>
        <p:nvSpPr>
          <p:cNvPr id="394" name="Google Shape;394;p36"/>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395" name="Google Shape;395;p36"/>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396" name="Google Shape;396;p3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25</a:t>
            </a:fld>
            <a:endParaRPr sz="1800">
              <a:solidFill>
                <a:schemeClr val="dk1"/>
              </a:solidFill>
            </a:endParaRPr>
          </a:p>
        </p:txBody>
      </p:sp>
      <p:sp>
        <p:nvSpPr>
          <p:cNvPr id="397" name="Google Shape;397;p36"/>
          <p:cNvSpPr/>
          <p:nvPr/>
        </p:nvSpPr>
        <p:spPr>
          <a:xfrm>
            <a:off x="3562950" y="2127100"/>
            <a:ext cx="53112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3000">
                <a:solidFill>
                  <a:schemeClr val="dk1"/>
                </a:solidFill>
              </a:rPr>
              <a:t>Метод Батчера будет работать лучше, пока N не превышает общий объём памяти компьютеров на всей земле!</a:t>
            </a:r>
            <a:endParaRPr sz="3000">
              <a:solidFill>
                <a:schemeClr val="dk1"/>
              </a:solidFill>
            </a:endParaRPr>
          </a:p>
        </p:txBody>
      </p:sp>
      <p:pic>
        <p:nvPicPr>
          <p:cNvPr id="398" name="Google Shape;398;p36"/>
          <p:cNvPicPr preferRelativeResize="0"/>
          <p:nvPr/>
        </p:nvPicPr>
        <p:blipFill>
          <a:blip r:embed="rId4">
            <a:alphaModFix/>
          </a:blip>
          <a:stretch>
            <a:fillRect/>
          </a:stretch>
        </p:blipFill>
        <p:spPr>
          <a:xfrm>
            <a:off x="524175" y="2127100"/>
            <a:ext cx="2715005" cy="379973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2"/>
        <p:cNvGrpSpPr/>
        <p:nvPr/>
      </p:nvGrpSpPr>
      <p:grpSpPr>
        <a:xfrm>
          <a:off x="0" y="0"/>
          <a:ext cx="0" cy="0"/>
          <a:chOff x="0" y="0"/>
          <a:chExt cx="0" cy="0"/>
        </a:xfrm>
      </p:grpSpPr>
      <p:sp>
        <p:nvSpPr>
          <p:cNvPr id="403" name="Google Shape;403;p37"/>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404" name="Google Shape;404;p37"/>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Сортировка «зиг-загом»</a:t>
            </a:r>
            <a:endParaRPr sz="2400" b="1">
              <a:solidFill>
                <a:schemeClr val="lt1"/>
              </a:solidFill>
              <a:latin typeface="Arial"/>
              <a:ea typeface="Arial"/>
              <a:cs typeface="Arial"/>
              <a:sym typeface="Arial"/>
            </a:endParaRPr>
          </a:p>
        </p:txBody>
      </p:sp>
      <p:sp>
        <p:nvSpPr>
          <p:cNvPr id="405" name="Google Shape;405;p37"/>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406" name="Google Shape;406;p37"/>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407" name="Google Shape;407;p3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26</a:t>
            </a:fld>
            <a:endParaRPr sz="1800">
              <a:solidFill>
                <a:schemeClr val="dk1"/>
              </a:solidFill>
            </a:endParaRPr>
          </a:p>
        </p:txBody>
      </p:sp>
      <p:sp>
        <p:nvSpPr>
          <p:cNvPr id="408" name="Google Shape;408;p37"/>
          <p:cNvSpPr/>
          <p:nvPr/>
        </p:nvSpPr>
        <p:spPr>
          <a:xfrm>
            <a:off x="222250" y="1479550"/>
            <a:ext cx="85755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100"/>
              <a:buFont typeface="Arial"/>
              <a:buNone/>
            </a:pPr>
            <a:r>
              <a:rPr lang="ru-RU" sz="1600" dirty="0">
                <a:solidFill>
                  <a:schemeClr val="dk1"/>
                </a:solidFill>
              </a:rPr>
              <a:t>В 2014 году Михаэлем </a:t>
            </a:r>
            <a:r>
              <a:rPr lang="ru-RU" sz="1600" dirty="0" err="1">
                <a:solidFill>
                  <a:schemeClr val="dk1"/>
                </a:solidFill>
              </a:rPr>
              <a:t>Годричем</a:t>
            </a:r>
            <a:r>
              <a:rPr lang="ru-RU" sz="1600" dirty="0">
                <a:solidFill>
                  <a:schemeClr val="dk1"/>
                </a:solidFill>
              </a:rPr>
              <a:t> была открыта новая сортировка, имеющая размер сортирующей сети </a:t>
            </a:r>
            <a:r>
              <a:rPr lang="ru-RU" sz="1800" i="1" dirty="0">
                <a:effectLst/>
                <a:latin typeface="Times New Roman" panose="02020603050405020304" pitchFamily="18" charset="0"/>
                <a:ea typeface="Calibri" panose="020F0502020204030204" pitchFamily="34" charset="0"/>
              </a:rPr>
              <a:t>O(n * </a:t>
            </a:r>
            <a:r>
              <a:rPr lang="ru-RU" sz="1800" i="1" dirty="0" err="1">
                <a:effectLst/>
                <a:latin typeface="Times New Roman" panose="02020603050405020304" pitchFamily="18" charset="0"/>
                <a:ea typeface="Calibri" panose="020F0502020204030204" pitchFamily="34" charset="0"/>
              </a:rPr>
              <a:t>log</a:t>
            </a:r>
            <a:r>
              <a:rPr lang="ru-RU" sz="1800" i="1" dirty="0">
                <a:effectLst/>
                <a:latin typeface="Times New Roman" panose="02020603050405020304" pitchFamily="18" charset="0"/>
                <a:ea typeface="Calibri" panose="020F0502020204030204" pitchFamily="34" charset="0"/>
              </a:rPr>
              <a:t>(n)) </a:t>
            </a:r>
            <a:r>
              <a:rPr lang="ru-RU" sz="1600" dirty="0">
                <a:solidFill>
                  <a:schemeClr val="dk1"/>
                </a:solidFill>
              </a:rPr>
              <a:t>и глубину </a:t>
            </a:r>
            <a:r>
              <a:rPr lang="ru-RU" sz="1800" i="1" dirty="0">
                <a:effectLst/>
                <a:latin typeface="Times New Roman" panose="02020603050405020304" pitchFamily="18" charset="0"/>
                <a:ea typeface="Calibri" panose="020F0502020204030204" pitchFamily="34" charset="0"/>
              </a:rPr>
              <a:t>O(n * </a:t>
            </a:r>
            <a:r>
              <a:rPr lang="ru-RU" sz="1800" i="1" dirty="0" err="1">
                <a:effectLst/>
                <a:latin typeface="Times New Roman" panose="02020603050405020304" pitchFamily="18" charset="0"/>
                <a:ea typeface="Calibri" panose="020F0502020204030204" pitchFamily="34" charset="0"/>
              </a:rPr>
              <a:t>log</a:t>
            </a:r>
            <a:r>
              <a:rPr lang="ru-RU" sz="1800" i="1" dirty="0">
                <a:effectLst/>
                <a:latin typeface="Times New Roman" panose="02020603050405020304" pitchFamily="18" charset="0"/>
                <a:ea typeface="Calibri" panose="020F0502020204030204" pitchFamily="34" charset="0"/>
              </a:rPr>
              <a:t>(n))</a:t>
            </a:r>
            <a:r>
              <a:rPr lang="ru-RU" sz="1600" dirty="0">
                <a:solidFill>
                  <a:schemeClr val="dk1"/>
                </a:solidFill>
              </a:rPr>
              <a:t>. </a:t>
            </a:r>
            <a:endParaRPr sz="1600" dirty="0">
              <a:solidFill>
                <a:schemeClr val="dk1"/>
              </a:solidFill>
            </a:endParaRPr>
          </a:p>
          <a:p>
            <a:pPr marL="0" marR="0" lvl="0" indent="0" algn="l" rtl="0">
              <a:spcBef>
                <a:spcPts val="0"/>
              </a:spcBef>
              <a:spcAft>
                <a:spcPts val="0"/>
              </a:spcAft>
              <a:buNone/>
            </a:pPr>
            <a:r>
              <a:rPr lang="ru-RU" sz="1600" dirty="0">
                <a:solidFill>
                  <a:schemeClr val="dk1"/>
                </a:solidFill>
              </a:rPr>
              <a:t>Данная сортировка является вариацией неадаптивной сортировки Шелла, при этом, это первый вариант такой сортировки являющийся детерминированным и работающий за </a:t>
            </a:r>
            <a:r>
              <a:rPr lang="ru-RU" sz="1800" i="1" dirty="0">
                <a:effectLst/>
                <a:latin typeface="Times New Roman" panose="02020603050405020304" pitchFamily="18" charset="0"/>
                <a:ea typeface="Calibri" panose="020F0502020204030204" pitchFamily="34" charset="0"/>
              </a:rPr>
              <a:t>O(</a:t>
            </a:r>
            <a:r>
              <a:rPr lang="ru-RU" sz="1800" i="1" dirty="0" err="1">
                <a:effectLst/>
                <a:latin typeface="Times New Roman" panose="02020603050405020304" pitchFamily="18" charset="0"/>
                <a:ea typeface="Calibri" panose="020F0502020204030204" pitchFamily="34" charset="0"/>
              </a:rPr>
              <a:t>log</a:t>
            </a:r>
            <a:r>
              <a:rPr lang="ru-RU" sz="1800" i="1" dirty="0">
                <a:effectLst/>
                <a:latin typeface="Times New Roman" panose="02020603050405020304" pitchFamily="18" charset="0"/>
                <a:ea typeface="Calibri" panose="020F0502020204030204" pitchFamily="34" charset="0"/>
              </a:rPr>
              <a:t>(n))</a:t>
            </a:r>
            <a:r>
              <a:rPr lang="ru-RU" sz="1600" dirty="0">
                <a:solidFill>
                  <a:schemeClr val="dk1"/>
                </a:solidFill>
              </a:rPr>
              <a:t> Отличие от предыдущих вариантов состоит в том, что приращения на каждой фазе алгоритма не фиксированы – они варьируются в зависимости от диапазонов, разделяемых на каждой из </a:t>
            </a:r>
            <a:r>
              <a:rPr lang="ru-RU" sz="1800" i="1" dirty="0" err="1">
                <a:effectLst/>
                <a:latin typeface="Times New Roman" panose="02020603050405020304" pitchFamily="18" charset="0"/>
                <a:ea typeface="Calibri" panose="020F0502020204030204" pitchFamily="34" charset="0"/>
              </a:rPr>
              <a:t>log</a:t>
            </a:r>
            <a:r>
              <a:rPr lang="ru-RU" sz="1800" i="1" dirty="0">
                <a:effectLst/>
                <a:latin typeface="Times New Roman" panose="02020603050405020304" pitchFamily="18" charset="0"/>
                <a:ea typeface="Calibri" panose="020F0502020204030204" pitchFamily="34" charset="0"/>
              </a:rPr>
              <a:t>(n)</a:t>
            </a:r>
            <a:r>
              <a:rPr lang="ru-RU" sz="1600" dirty="0">
                <a:solidFill>
                  <a:schemeClr val="dk1"/>
                </a:solidFill>
              </a:rPr>
              <a:t> фаз.</a:t>
            </a:r>
            <a:endParaRPr sz="1600" dirty="0">
              <a:solidFill>
                <a:schemeClr val="dk1"/>
              </a:solidFill>
            </a:endParaRPr>
          </a:p>
          <a:p>
            <a:pPr marL="0" marR="0" lvl="0" indent="0" algn="l" rtl="0">
              <a:spcBef>
                <a:spcPts val="0"/>
              </a:spcBef>
              <a:spcAft>
                <a:spcPts val="0"/>
              </a:spcAft>
              <a:buNone/>
            </a:pPr>
            <a:r>
              <a:rPr lang="ru-RU" sz="1600" dirty="0">
                <a:solidFill>
                  <a:schemeClr val="dk1"/>
                </a:solidFill>
              </a:rPr>
              <a:t>В основе данного алгоритма, как и в основе сетей АКС, лежит повторение ε-разделителей для разных диапазонов сортируемых объектов.</a:t>
            </a:r>
            <a:endParaRPr sz="1600" dirty="0">
              <a:solidFill>
                <a:schemeClr val="dk1"/>
              </a:solidFill>
            </a:endParaRPr>
          </a:p>
          <a:p>
            <a:pPr marL="0" marR="0" lvl="0" indent="0" algn="l" rtl="0">
              <a:spcBef>
                <a:spcPts val="0"/>
              </a:spcBef>
              <a:spcAft>
                <a:spcPts val="0"/>
              </a:spcAft>
              <a:buNone/>
            </a:pPr>
            <a:r>
              <a:rPr lang="ru-RU" sz="1600" dirty="0">
                <a:solidFill>
                  <a:schemeClr val="dk1"/>
                </a:solidFill>
              </a:rPr>
              <a:t>Утверждается, что данный алгоритм работает при ε=1/15 для ε-разделителя, и константа времени его работы для данного ε равна 2700.</a:t>
            </a:r>
            <a:endParaRPr sz="1600" dirty="0">
              <a:solidFill>
                <a:schemeClr val="dk1"/>
              </a:solidFill>
            </a:endParaRPr>
          </a:p>
          <a:p>
            <a:pPr marL="0" marR="0" lvl="0" indent="0" algn="l" rtl="0">
              <a:spcBef>
                <a:spcPts val="0"/>
              </a:spcBef>
              <a:spcAft>
                <a:spcPts val="0"/>
              </a:spcAft>
              <a:buClr>
                <a:schemeClr val="dk1"/>
              </a:buClr>
              <a:buSzPts val="1100"/>
              <a:buFont typeface="Arial"/>
              <a:buNone/>
            </a:pPr>
            <a:endParaRPr sz="1600" dirty="0">
              <a:solidFill>
                <a:schemeClr val="dk1"/>
              </a:solidFill>
            </a:endParaRPr>
          </a:p>
          <a:p>
            <a:pPr marL="0" marR="0" lvl="0" indent="0" algn="l" rtl="0">
              <a:spcBef>
                <a:spcPts val="0"/>
              </a:spcBef>
              <a:spcAft>
                <a:spcPts val="0"/>
              </a:spcAft>
              <a:buClr>
                <a:schemeClr val="dk1"/>
              </a:buClr>
              <a:buSzPts val="1100"/>
              <a:buFont typeface="Arial"/>
              <a:buNone/>
            </a:pPr>
            <a:endParaRPr sz="1600" dirty="0">
              <a:solidFill>
                <a:schemeClr val="dk1"/>
              </a:solidFill>
            </a:endParaRPr>
          </a:p>
          <a:p>
            <a:pPr marL="0" marR="0" lvl="0" indent="0" algn="l" rtl="0">
              <a:spcBef>
                <a:spcPts val="0"/>
              </a:spcBef>
              <a:spcAft>
                <a:spcPts val="0"/>
              </a:spcAft>
              <a:buNone/>
            </a:pPr>
            <a:endParaRPr sz="1600" dirty="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2"/>
        <p:cNvGrpSpPr/>
        <p:nvPr/>
      </p:nvGrpSpPr>
      <p:grpSpPr>
        <a:xfrm>
          <a:off x="0" y="0"/>
          <a:ext cx="0" cy="0"/>
          <a:chOff x="0" y="0"/>
          <a:chExt cx="0" cy="0"/>
        </a:xfrm>
      </p:grpSpPr>
      <p:sp>
        <p:nvSpPr>
          <p:cNvPr id="413" name="Google Shape;413;p38"/>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414" name="Google Shape;414;p38"/>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Сортировка «зиг-загом»</a:t>
            </a:r>
            <a:endParaRPr sz="2400" b="1">
              <a:solidFill>
                <a:schemeClr val="lt1"/>
              </a:solidFill>
              <a:latin typeface="Arial"/>
              <a:ea typeface="Arial"/>
              <a:cs typeface="Arial"/>
              <a:sym typeface="Arial"/>
            </a:endParaRPr>
          </a:p>
        </p:txBody>
      </p:sp>
      <p:sp>
        <p:nvSpPr>
          <p:cNvPr id="415" name="Google Shape;415;p38"/>
          <p:cNvSpPr/>
          <p:nvPr/>
        </p:nvSpPr>
        <p:spPr>
          <a:xfrm>
            <a:off x="7300913" y="3022213"/>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416" name="Google Shape;416;p38"/>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417" name="Google Shape;417;p3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27</a:t>
            </a:fld>
            <a:endParaRPr sz="1800">
              <a:solidFill>
                <a:schemeClr val="dk1"/>
              </a:solidFill>
            </a:endParaRPr>
          </a:p>
        </p:txBody>
      </p:sp>
      <p:graphicFrame>
        <p:nvGraphicFramePr>
          <p:cNvPr id="418" name="Google Shape;418;p38"/>
          <p:cNvGraphicFramePr/>
          <p:nvPr/>
        </p:nvGraphicFramePr>
        <p:xfrm>
          <a:off x="1374600" y="2400750"/>
          <a:ext cx="517860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gridCol w="647325">
                  <a:extLst>
                    <a:ext uri="{9D8B030D-6E8A-4147-A177-3AD203B41FA5}">
                      <a16:colId xmlns:a16="http://schemas.microsoft.com/office/drawing/2014/main" val="20002"/>
                    </a:ext>
                  </a:extLst>
                </a:gridCol>
                <a:gridCol w="647325">
                  <a:extLst>
                    <a:ext uri="{9D8B030D-6E8A-4147-A177-3AD203B41FA5}">
                      <a16:colId xmlns:a16="http://schemas.microsoft.com/office/drawing/2014/main" val="20003"/>
                    </a:ext>
                  </a:extLst>
                </a:gridCol>
                <a:gridCol w="647325">
                  <a:extLst>
                    <a:ext uri="{9D8B030D-6E8A-4147-A177-3AD203B41FA5}">
                      <a16:colId xmlns:a16="http://schemas.microsoft.com/office/drawing/2014/main" val="20004"/>
                    </a:ext>
                  </a:extLst>
                </a:gridCol>
                <a:gridCol w="647325">
                  <a:extLst>
                    <a:ext uri="{9D8B030D-6E8A-4147-A177-3AD203B41FA5}">
                      <a16:colId xmlns:a16="http://schemas.microsoft.com/office/drawing/2014/main" val="20005"/>
                    </a:ext>
                  </a:extLst>
                </a:gridCol>
                <a:gridCol w="647325">
                  <a:extLst>
                    <a:ext uri="{9D8B030D-6E8A-4147-A177-3AD203B41FA5}">
                      <a16:colId xmlns:a16="http://schemas.microsoft.com/office/drawing/2014/main" val="20006"/>
                    </a:ext>
                  </a:extLst>
                </a:gridCol>
                <a:gridCol w="647325">
                  <a:extLst>
                    <a:ext uri="{9D8B030D-6E8A-4147-A177-3AD203B41FA5}">
                      <a16:colId xmlns:a16="http://schemas.microsoft.com/office/drawing/2014/main" val="20007"/>
                    </a:ext>
                  </a:extLst>
                </a:gridCol>
              </a:tblGrid>
              <a:tr h="396200">
                <a:tc>
                  <a:txBody>
                    <a:bodyPr/>
                    <a:lstStyle/>
                    <a:p>
                      <a:pPr marL="0" lvl="0" indent="0" algn="l" rtl="0">
                        <a:spcBef>
                          <a:spcPts val="0"/>
                        </a:spcBef>
                        <a:spcAft>
                          <a:spcPts val="0"/>
                        </a:spcAft>
                        <a:buNone/>
                      </a:pPr>
                      <a:endParaRPr/>
                    </a:p>
                  </a:txBody>
                  <a:tcPr marL="91425" marR="91425" marT="91425" marB="91425">
                    <a:solidFill>
                      <a:srgbClr val="B6D7A8"/>
                    </a:solidFill>
                  </a:tcPr>
                </a:tc>
                <a:tc>
                  <a:txBody>
                    <a:bodyPr/>
                    <a:lstStyle/>
                    <a:p>
                      <a:pPr marL="0" lvl="0" indent="0" algn="l" rtl="0">
                        <a:spcBef>
                          <a:spcPts val="0"/>
                        </a:spcBef>
                        <a:spcAft>
                          <a:spcPts val="0"/>
                        </a:spcAft>
                        <a:buNone/>
                      </a:pPr>
                      <a:endParaRPr/>
                    </a:p>
                  </a:txBody>
                  <a:tcPr marL="91425" marR="91425" marT="91425" marB="91425">
                    <a:solidFill>
                      <a:srgbClr val="B6D7A8"/>
                    </a:solidFill>
                  </a:tcPr>
                </a:tc>
                <a:tc>
                  <a:txBody>
                    <a:bodyPr/>
                    <a:lstStyle/>
                    <a:p>
                      <a:pPr marL="0" lvl="0" indent="0" algn="l" rtl="0">
                        <a:spcBef>
                          <a:spcPts val="0"/>
                        </a:spcBef>
                        <a:spcAft>
                          <a:spcPts val="0"/>
                        </a:spcAft>
                        <a:buNone/>
                      </a:pPr>
                      <a:endParaRPr/>
                    </a:p>
                  </a:txBody>
                  <a:tcPr marL="91425" marR="91425" marT="91425" marB="91425">
                    <a:solidFill>
                      <a:srgbClr val="B6D7A8"/>
                    </a:solidFill>
                  </a:tcPr>
                </a:tc>
                <a:tc>
                  <a:txBody>
                    <a:bodyPr/>
                    <a:lstStyle/>
                    <a:p>
                      <a:pPr marL="0" lvl="0" indent="0" algn="l" rtl="0">
                        <a:spcBef>
                          <a:spcPts val="0"/>
                        </a:spcBef>
                        <a:spcAft>
                          <a:spcPts val="0"/>
                        </a:spcAft>
                        <a:buNone/>
                      </a:pPr>
                      <a:endParaRPr/>
                    </a:p>
                  </a:txBody>
                  <a:tcPr marL="91425" marR="91425" marT="91425" marB="91425">
                    <a:solidFill>
                      <a:srgbClr val="B6D7A8"/>
                    </a:solidFill>
                  </a:tcPr>
                </a:tc>
                <a:tc>
                  <a:txBody>
                    <a:bodyPr/>
                    <a:lstStyle/>
                    <a:p>
                      <a:pPr marL="0" lvl="0" indent="0" algn="l" rtl="0">
                        <a:spcBef>
                          <a:spcPts val="0"/>
                        </a:spcBef>
                        <a:spcAft>
                          <a:spcPts val="0"/>
                        </a:spcAft>
                        <a:buNone/>
                      </a:pPr>
                      <a:endParaRPr/>
                    </a:p>
                  </a:txBody>
                  <a:tcPr marL="91425" marR="91425" marT="91425" marB="91425">
                    <a:solidFill>
                      <a:srgbClr val="EA9999"/>
                    </a:solidFill>
                  </a:tcPr>
                </a:tc>
                <a:tc>
                  <a:txBody>
                    <a:bodyPr/>
                    <a:lstStyle/>
                    <a:p>
                      <a:pPr marL="0" lvl="0" indent="0" algn="l" rtl="0">
                        <a:spcBef>
                          <a:spcPts val="0"/>
                        </a:spcBef>
                        <a:spcAft>
                          <a:spcPts val="0"/>
                        </a:spcAft>
                        <a:buNone/>
                      </a:pPr>
                      <a:endParaRPr/>
                    </a:p>
                  </a:txBody>
                  <a:tcPr marL="91425" marR="91425" marT="91425" marB="91425">
                    <a:solidFill>
                      <a:srgbClr val="EA9999"/>
                    </a:solidFill>
                  </a:tcPr>
                </a:tc>
                <a:tc>
                  <a:txBody>
                    <a:bodyPr/>
                    <a:lstStyle/>
                    <a:p>
                      <a:pPr marL="0" lvl="0" indent="0" algn="l" rtl="0">
                        <a:spcBef>
                          <a:spcPts val="0"/>
                        </a:spcBef>
                        <a:spcAft>
                          <a:spcPts val="0"/>
                        </a:spcAft>
                        <a:buNone/>
                      </a:pPr>
                      <a:endParaRPr/>
                    </a:p>
                  </a:txBody>
                  <a:tcPr marL="91425" marR="91425" marT="91425" marB="91425">
                    <a:solidFill>
                      <a:srgbClr val="EA9999"/>
                    </a:solidFill>
                  </a:tcPr>
                </a:tc>
                <a:tc>
                  <a:txBody>
                    <a:bodyPr/>
                    <a:lstStyle/>
                    <a:p>
                      <a:pPr marL="0" lvl="0" indent="0" algn="l" rtl="0">
                        <a:spcBef>
                          <a:spcPts val="0"/>
                        </a:spcBef>
                        <a:spcAft>
                          <a:spcPts val="0"/>
                        </a:spcAft>
                        <a:buNone/>
                      </a:pPr>
                      <a:endParaRPr/>
                    </a:p>
                  </a:txBody>
                  <a:tcPr marL="91425" marR="91425" marT="91425" marB="91425">
                    <a:solidFill>
                      <a:srgbClr val="EA9999"/>
                    </a:solidFill>
                  </a:tcPr>
                </a:tc>
                <a:extLst>
                  <a:ext uri="{0D108BD9-81ED-4DB2-BD59-A6C34878D82A}">
                    <a16:rowId xmlns:a16="http://schemas.microsoft.com/office/drawing/2014/main" val="10000"/>
                  </a:ext>
                </a:extLst>
              </a:tr>
            </a:tbl>
          </a:graphicData>
        </a:graphic>
      </p:graphicFrame>
      <p:sp>
        <p:nvSpPr>
          <p:cNvPr id="419" name="Google Shape;419;p38"/>
          <p:cNvSpPr/>
          <p:nvPr/>
        </p:nvSpPr>
        <p:spPr>
          <a:xfrm rot="2700000">
            <a:off x="2649033" y="2809394"/>
            <a:ext cx="206192" cy="41280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8"/>
          <p:cNvSpPr/>
          <p:nvPr/>
        </p:nvSpPr>
        <p:spPr>
          <a:xfrm rot="-2700000">
            <a:off x="5032846" y="2809406"/>
            <a:ext cx="206192" cy="41280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21" name="Google Shape;421;p38"/>
          <p:cNvGraphicFramePr/>
          <p:nvPr/>
        </p:nvGraphicFramePr>
        <p:xfrm>
          <a:off x="1242150" y="3234650"/>
          <a:ext cx="258930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gridCol w="647325">
                  <a:extLst>
                    <a:ext uri="{9D8B030D-6E8A-4147-A177-3AD203B41FA5}">
                      <a16:colId xmlns:a16="http://schemas.microsoft.com/office/drawing/2014/main" val="20002"/>
                    </a:ext>
                  </a:extLst>
                </a:gridCol>
                <a:gridCol w="64732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p>
                  </a:txBody>
                  <a:tcPr marL="91425" marR="91425" marT="91425" marB="91425">
                    <a:solidFill>
                      <a:srgbClr val="B6D7A8"/>
                    </a:solidFill>
                  </a:tcPr>
                </a:tc>
                <a:tc>
                  <a:txBody>
                    <a:bodyPr/>
                    <a:lstStyle/>
                    <a:p>
                      <a:pPr marL="0" lvl="0" indent="0" algn="l" rtl="0">
                        <a:spcBef>
                          <a:spcPts val="0"/>
                        </a:spcBef>
                        <a:spcAft>
                          <a:spcPts val="0"/>
                        </a:spcAft>
                        <a:buNone/>
                      </a:pPr>
                      <a:endParaRPr/>
                    </a:p>
                  </a:txBody>
                  <a:tcPr marL="91425" marR="91425" marT="91425" marB="91425">
                    <a:solidFill>
                      <a:srgbClr val="B6D7A8"/>
                    </a:solidFill>
                  </a:tcPr>
                </a:tc>
                <a:tc>
                  <a:txBody>
                    <a:bodyPr/>
                    <a:lstStyle/>
                    <a:p>
                      <a:pPr marL="0" lvl="0" indent="0" algn="l" rtl="0">
                        <a:spcBef>
                          <a:spcPts val="0"/>
                        </a:spcBef>
                        <a:spcAft>
                          <a:spcPts val="0"/>
                        </a:spcAft>
                        <a:buNone/>
                      </a:pPr>
                      <a:endParaRPr/>
                    </a:p>
                  </a:txBody>
                  <a:tcPr marL="91425" marR="91425" marT="91425" marB="91425">
                    <a:solidFill>
                      <a:srgbClr val="B6D7A8"/>
                    </a:solidFill>
                  </a:tcPr>
                </a:tc>
                <a:tc>
                  <a:txBody>
                    <a:bodyPr/>
                    <a:lstStyle/>
                    <a:p>
                      <a:pPr marL="0" lvl="0" indent="0" algn="l" rtl="0">
                        <a:spcBef>
                          <a:spcPts val="0"/>
                        </a:spcBef>
                        <a:spcAft>
                          <a:spcPts val="0"/>
                        </a:spcAft>
                        <a:buNone/>
                      </a:pPr>
                      <a:endParaRPr/>
                    </a:p>
                  </a:txBody>
                  <a:tcPr marL="91425" marR="91425" marT="91425" marB="91425">
                    <a:solidFill>
                      <a:srgbClr val="B6D7A8"/>
                    </a:solidFill>
                  </a:tcPr>
                </a:tc>
                <a:extLst>
                  <a:ext uri="{0D108BD9-81ED-4DB2-BD59-A6C34878D82A}">
                    <a16:rowId xmlns:a16="http://schemas.microsoft.com/office/drawing/2014/main" val="10000"/>
                  </a:ext>
                </a:extLst>
              </a:tr>
            </a:tbl>
          </a:graphicData>
        </a:graphic>
      </p:graphicFrame>
      <p:graphicFrame>
        <p:nvGraphicFramePr>
          <p:cNvPr id="422" name="Google Shape;422;p38"/>
          <p:cNvGraphicFramePr/>
          <p:nvPr/>
        </p:nvGraphicFramePr>
        <p:xfrm>
          <a:off x="4058250" y="3234650"/>
          <a:ext cx="258930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gridCol w="647325">
                  <a:extLst>
                    <a:ext uri="{9D8B030D-6E8A-4147-A177-3AD203B41FA5}">
                      <a16:colId xmlns:a16="http://schemas.microsoft.com/office/drawing/2014/main" val="20002"/>
                    </a:ext>
                  </a:extLst>
                </a:gridCol>
                <a:gridCol w="64732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p>
                  </a:txBody>
                  <a:tcPr marL="91425" marR="91425" marT="91425" marB="91425">
                    <a:solidFill>
                      <a:srgbClr val="EA9999"/>
                    </a:solidFill>
                  </a:tcPr>
                </a:tc>
                <a:tc>
                  <a:txBody>
                    <a:bodyPr/>
                    <a:lstStyle/>
                    <a:p>
                      <a:pPr marL="0" lvl="0" indent="0" algn="l" rtl="0">
                        <a:spcBef>
                          <a:spcPts val="0"/>
                        </a:spcBef>
                        <a:spcAft>
                          <a:spcPts val="0"/>
                        </a:spcAft>
                        <a:buNone/>
                      </a:pPr>
                      <a:endParaRPr/>
                    </a:p>
                  </a:txBody>
                  <a:tcPr marL="91425" marR="91425" marT="91425" marB="91425">
                    <a:solidFill>
                      <a:srgbClr val="EA9999"/>
                    </a:solidFill>
                  </a:tcPr>
                </a:tc>
                <a:tc>
                  <a:txBody>
                    <a:bodyPr/>
                    <a:lstStyle/>
                    <a:p>
                      <a:pPr marL="0" lvl="0" indent="0" algn="l" rtl="0">
                        <a:spcBef>
                          <a:spcPts val="0"/>
                        </a:spcBef>
                        <a:spcAft>
                          <a:spcPts val="0"/>
                        </a:spcAft>
                        <a:buNone/>
                      </a:pPr>
                      <a:endParaRPr/>
                    </a:p>
                  </a:txBody>
                  <a:tcPr marL="91425" marR="91425" marT="91425" marB="91425">
                    <a:solidFill>
                      <a:srgbClr val="EA9999"/>
                    </a:solidFill>
                  </a:tcPr>
                </a:tc>
                <a:tc>
                  <a:txBody>
                    <a:bodyPr/>
                    <a:lstStyle/>
                    <a:p>
                      <a:pPr marL="0" lvl="0" indent="0" algn="l" rtl="0">
                        <a:spcBef>
                          <a:spcPts val="0"/>
                        </a:spcBef>
                        <a:spcAft>
                          <a:spcPts val="0"/>
                        </a:spcAft>
                        <a:buNone/>
                      </a:pPr>
                      <a:endParaRPr/>
                    </a:p>
                  </a:txBody>
                  <a:tcPr marL="91425" marR="91425" marT="91425" marB="91425">
                    <a:solidFill>
                      <a:srgbClr val="EA9999"/>
                    </a:solidFill>
                  </a:tcPr>
                </a:tc>
                <a:extLst>
                  <a:ext uri="{0D108BD9-81ED-4DB2-BD59-A6C34878D82A}">
                    <a16:rowId xmlns:a16="http://schemas.microsoft.com/office/drawing/2014/main" val="10000"/>
                  </a:ext>
                </a:extLst>
              </a:tr>
            </a:tbl>
          </a:graphicData>
        </a:graphic>
      </p:graphicFrame>
      <p:sp>
        <p:nvSpPr>
          <p:cNvPr id="423" name="Google Shape;423;p38"/>
          <p:cNvSpPr/>
          <p:nvPr/>
        </p:nvSpPr>
        <p:spPr>
          <a:xfrm flipH="1">
            <a:off x="3441450" y="3689725"/>
            <a:ext cx="1044900" cy="3699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24" name="Google Shape;424;p38"/>
          <p:cNvGraphicFramePr/>
          <p:nvPr/>
        </p:nvGraphicFramePr>
        <p:xfrm>
          <a:off x="1242150" y="4766200"/>
          <a:ext cx="258930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gridCol w="647325">
                  <a:extLst>
                    <a:ext uri="{9D8B030D-6E8A-4147-A177-3AD203B41FA5}">
                      <a16:colId xmlns:a16="http://schemas.microsoft.com/office/drawing/2014/main" val="20002"/>
                    </a:ext>
                  </a:extLst>
                </a:gridCol>
                <a:gridCol w="64732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p>
                  </a:txBody>
                  <a:tcPr marL="91425" marR="91425" marT="91425" marB="91425">
                    <a:solidFill>
                      <a:srgbClr val="B6D7A8"/>
                    </a:solidFill>
                  </a:tcPr>
                </a:tc>
                <a:tc>
                  <a:txBody>
                    <a:bodyPr/>
                    <a:lstStyle/>
                    <a:p>
                      <a:pPr marL="0" lvl="0" indent="0" algn="l" rtl="0">
                        <a:spcBef>
                          <a:spcPts val="0"/>
                        </a:spcBef>
                        <a:spcAft>
                          <a:spcPts val="0"/>
                        </a:spcAft>
                        <a:buNone/>
                      </a:pPr>
                      <a:endParaRPr/>
                    </a:p>
                  </a:txBody>
                  <a:tcPr marL="91425" marR="91425" marT="91425" marB="91425">
                    <a:solidFill>
                      <a:srgbClr val="B6D7A8"/>
                    </a:solidFill>
                  </a:tcPr>
                </a:tc>
                <a:tc>
                  <a:txBody>
                    <a:bodyPr/>
                    <a:lstStyle/>
                    <a:p>
                      <a:pPr marL="0" lvl="0" indent="0" algn="l" rtl="0">
                        <a:spcBef>
                          <a:spcPts val="0"/>
                        </a:spcBef>
                        <a:spcAft>
                          <a:spcPts val="0"/>
                        </a:spcAft>
                        <a:buNone/>
                      </a:pPr>
                      <a:endParaRPr/>
                    </a:p>
                  </a:txBody>
                  <a:tcPr marL="91425" marR="91425" marT="91425" marB="91425">
                    <a:solidFill>
                      <a:srgbClr val="B6D7A8"/>
                    </a:solidFill>
                  </a:tcPr>
                </a:tc>
                <a:tc>
                  <a:txBody>
                    <a:bodyPr/>
                    <a:lstStyle/>
                    <a:p>
                      <a:pPr marL="0" lvl="0" indent="0" algn="l" rtl="0">
                        <a:spcBef>
                          <a:spcPts val="0"/>
                        </a:spcBef>
                        <a:spcAft>
                          <a:spcPts val="0"/>
                        </a:spcAft>
                        <a:buNone/>
                      </a:pPr>
                      <a:endParaRPr/>
                    </a:p>
                  </a:txBody>
                  <a:tcPr marL="91425" marR="91425" marT="91425" marB="91425">
                    <a:solidFill>
                      <a:srgbClr val="B6D7A8"/>
                    </a:solidFill>
                  </a:tcPr>
                </a:tc>
                <a:extLst>
                  <a:ext uri="{0D108BD9-81ED-4DB2-BD59-A6C34878D82A}">
                    <a16:rowId xmlns:a16="http://schemas.microsoft.com/office/drawing/2014/main" val="10000"/>
                  </a:ext>
                </a:extLst>
              </a:tr>
            </a:tbl>
          </a:graphicData>
        </a:graphic>
      </p:graphicFrame>
      <p:graphicFrame>
        <p:nvGraphicFramePr>
          <p:cNvPr id="425" name="Google Shape;425;p38"/>
          <p:cNvGraphicFramePr/>
          <p:nvPr/>
        </p:nvGraphicFramePr>
        <p:xfrm>
          <a:off x="4058250" y="4766200"/>
          <a:ext cx="258930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gridCol w="647325">
                  <a:extLst>
                    <a:ext uri="{9D8B030D-6E8A-4147-A177-3AD203B41FA5}">
                      <a16:colId xmlns:a16="http://schemas.microsoft.com/office/drawing/2014/main" val="20002"/>
                    </a:ext>
                  </a:extLst>
                </a:gridCol>
                <a:gridCol w="64732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p>
                  </a:txBody>
                  <a:tcPr marL="91425" marR="91425" marT="91425" marB="91425">
                    <a:solidFill>
                      <a:srgbClr val="EA9999"/>
                    </a:solidFill>
                  </a:tcPr>
                </a:tc>
                <a:tc>
                  <a:txBody>
                    <a:bodyPr/>
                    <a:lstStyle/>
                    <a:p>
                      <a:pPr marL="0" lvl="0" indent="0" algn="l" rtl="0">
                        <a:spcBef>
                          <a:spcPts val="0"/>
                        </a:spcBef>
                        <a:spcAft>
                          <a:spcPts val="0"/>
                        </a:spcAft>
                        <a:buNone/>
                      </a:pPr>
                      <a:endParaRPr/>
                    </a:p>
                  </a:txBody>
                  <a:tcPr marL="91425" marR="91425" marT="91425" marB="91425">
                    <a:solidFill>
                      <a:srgbClr val="EA9999"/>
                    </a:solidFill>
                  </a:tcPr>
                </a:tc>
                <a:tc>
                  <a:txBody>
                    <a:bodyPr/>
                    <a:lstStyle/>
                    <a:p>
                      <a:pPr marL="0" lvl="0" indent="0" algn="l" rtl="0">
                        <a:spcBef>
                          <a:spcPts val="0"/>
                        </a:spcBef>
                        <a:spcAft>
                          <a:spcPts val="0"/>
                        </a:spcAft>
                        <a:buNone/>
                      </a:pPr>
                      <a:endParaRPr/>
                    </a:p>
                  </a:txBody>
                  <a:tcPr marL="91425" marR="91425" marT="91425" marB="91425">
                    <a:solidFill>
                      <a:srgbClr val="EA9999"/>
                    </a:solidFill>
                  </a:tcPr>
                </a:tc>
                <a:tc>
                  <a:txBody>
                    <a:bodyPr/>
                    <a:lstStyle/>
                    <a:p>
                      <a:pPr marL="0" lvl="0" indent="0" algn="l" rtl="0">
                        <a:spcBef>
                          <a:spcPts val="0"/>
                        </a:spcBef>
                        <a:spcAft>
                          <a:spcPts val="0"/>
                        </a:spcAft>
                        <a:buNone/>
                      </a:pPr>
                      <a:endParaRPr/>
                    </a:p>
                  </a:txBody>
                  <a:tcPr marL="91425" marR="91425" marT="91425" marB="91425">
                    <a:solidFill>
                      <a:srgbClr val="EA9999"/>
                    </a:solidFill>
                  </a:tcPr>
                </a:tc>
                <a:extLst>
                  <a:ext uri="{0D108BD9-81ED-4DB2-BD59-A6C34878D82A}">
                    <a16:rowId xmlns:a16="http://schemas.microsoft.com/office/drawing/2014/main" val="10000"/>
                  </a:ext>
                </a:extLst>
              </a:tr>
            </a:tbl>
          </a:graphicData>
        </a:graphic>
      </p:graphicFrame>
      <p:sp>
        <p:nvSpPr>
          <p:cNvPr id="426" name="Google Shape;426;p38"/>
          <p:cNvSpPr/>
          <p:nvPr/>
        </p:nvSpPr>
        <p:spPr>
          <a:xfrm>
            <a:off x="3441450" y="5221275"/>
            <a:ext cx="1044900" cy="3699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p:nvPr/>
        </p:nvSpPr>
        <p:spPr>
          <a:xfrm>
            <a:off x="3860846" y="4188231"/>
            <a:ext cx="206100" cy="412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txBox="1"/>
          <p:nvPr/>
        </p:nvSpPr>
        <p:spPr>
          <a:xfrm>
            <a:off x="7122900" y="3151950"/>
            <a:ext cx="7334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400"/>
              <a:t>зиг</a:t>
            </a:r>
            <a:endParaRPr sz="2400"/>
          </a:p>
        </p:txBody>
      </p:sp>
      <p:sp>
        <p:nvSpPr>
          <p:cNvPr id="429" name="Google Shape;429;p38"/>
          <p:cNvSpPr txBox="1"/>
          <p:nvPr/>
        </p:nvSpPr>
        <p:spPr>
          <a:xfrm>
            <a:off x="7122900" y="4641800"/>
            <a:ext cx="7334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400"/>
              <a:t>заг</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3"/>
        <p:cNvGrpSpPr/>
        <p:nvPr/>
      </p:nvGrpSpPr>
      <p:grpSpPr>
        <a:xfrm>
          <a:off x="0" y="0"/>
          <a:ext cx="0" cy="0"/>
          <a:chOff x="0" y="0"/>
          <a:chExt cx="0" cy="0"/>
        </a:xfrm>
      </p:grpSpPr>
      <p:sp>
        <p:nvSpPr>
          <p:cNvPr id="434" name="Google Shape;434;p39"/>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435" name="Google Shape;435;p39"/>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Сортировка «зиг-загом»</a:t>
            </a:r>
            <a:endParaRPr sz="2400" b="1">
              <a:solidFill>
                <a:schemeClr val="lt1"/>
              </a:solidFill>
              <a:latin typeface="Arial"/>
              <a:ea typeface="Arial"/>
              <a:cs typeface="Arial"/>
              <a:sym typeface="Arial"/>
            </a:endParaRPr>
          </a:p>
        </p:txBody>
      </p:sp>
      <p:sp>
        <p:nvSpPr>
          <p:cNvPr id="436" name="Google Shape;436;p39"/>
          <p:cNvSpPr/>
          <p:nvPr/>
        </p:nvSpPr>
        <p:spPr>
          <a:xfrm>
            <a:off x="7300913" y="3022213"/>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437" name="Google Shape;437;p39"/>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438" name="Google Shape;438;p3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28</a:t>
            </a:fld>
            <a:endParaRPr sz="1800">
              <a:solidFill>
                <a:schemeClr val="dk1"/>
              </a:solidFill>
            </a:endParaRPr>
          </a:p>
        </p:txBody>
      </p:sp>
      <p:sp>
        <p:nvSpPr>
          <p:cNvPr id="439" name="Google Shape;439;p39"/>
          <p:cNvSpPr/>
          <p:nvPr/>
        </p:nvSpPr>
        <p:spPr>
          <a:xfrm rot="2700000">
            <a:off x="5335083" y="2733306"/>
            <a:ext cx="206192" cy="41280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9"/>
          <p:cNvSpPr/>
          <p:nvPr/>
        </p:nvSpPr>
        <p:spPr>
          <a:xfrm rot="-2700000">
            <a:off x="6192021" y="2733319"/>
            <a:ext cx="206192" cy="41280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41" name="Google Shape;441;p39"/>
          <p:cNvGraphicFramePr/>
          <p:nvPr/>
        </p:nvGraphicFramePr>
        <p:xfrm>
          <a:off x="1261200" y="2337925"/>
          <a:ext cx="258930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gridCol w="647325">
                  <a:extLst>
                    <a:ext uri="{9D8B030D-6E8A-4147-A177-3AD203B41FA5}">
                      <a16:colId xmlns:a16="http://schemas.microsoft.com/office/drawing/2014/main" val="20002"/>
                    </a:ext>
                  </a:extLst>
                </a:gridCol>
                <a:gridCol w="64732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p>
                  </a:txBody>
                  <a:tcPr marL="91425" marR="91425" marT="91425" marB="91425">
                    <a:solidFill>
                      <a:srgbClr val="C9DAF8"/>
                    </a:solidFill>
                  </a:tcPr>
                </a:tc>
                <a:tc>
                  <a:txBody>
                    <a:bodyPr/>
                    <a:lstStyle/>
                    <a:p>
                      <a:pPr marL="0" lvl="0" indent="0" algn="l" rtl="0">
                        <a:spcBef>
                          <a:spcPts val="0"/>
                        </a:spcBef>
                        <a:spcAft>
                          <a:spcPts val="0"/>
                        </a:spcAft>
                        <a:buNone/>
                      </a:pPr>
                      <a:endParaRPr/>
                    </a:p>
                  </a:txBody>
                  <a:tcPr marL="91425" marR="91425" marT="91425" marB="91425">
                    <a:solidFill>
                      <a:srgbClr val="C9DAF8"/>
                    </a:solidFill>
                  </a:tcPr>
                </a:tc>
                <a:tc>
                  <a:txBody>
                    <a:bodyPr/>
                    <a:lstStyle/>
                    <a:p>
                      <a:pPr marL="0" lvl="0" indent="0" algn="l" rtl="0">
                        <a:spcBef>
                          <a:spcPts val="0"/>
                        </a:spcBef>
                        <a:spcAft>
                          <a:spcPts val="0"/>
                        </a:spcAft>
                        <a:buNone/>
                      </a:pPr>
                      <a:endParaRPr/>
                    </a:p>
                  </a:txBody>
                  <a:tcPr marL="91425" marR="91425" marT="91425" marB="91425">
                    <a:solidFill>
                      <a:srgbClr val="B6D7A8"/>
                    </a:solidFill>
                  </a:tcPr>
                </a:tc>
                <a:tc>
                  <a:txBody>
                    <a:bodyPr/>
                    <a:lstStyle/>
                    <a:p>
                      <a:pPr marL="0" lvl="0" indent="0" algn="l" rtl="0">
                        <a:spcBef>
                          <a:spcPts val="0"/>
                        </a:spcBef>
                        <a:spcAft>
                          <a:spcPts val="0"/>
                        </a:spcAft>
                        <a:buNone/>
                      </a:pPr>
                      <a:endParaRPr/>
                    </a:p>
                  </a:txBody>
                  <a:tcPr marL="91425" marR="91425" marT="91425" marB="91425">
                    <a:solidFill>
                      <a:srgbClr val="B6D7A8"/>
                    </a:solidFill>
                  </a:tcPr>
                </a:tc>
                <a:extLst>
                  <a:ext uri="{0D108BD9-81ED-4DB2-BD59-A6C34878D82A}">
                    <a16:rowId xmlns:a16="http://schemas.microsoft.com/office/drawing/2014/main" val="10000"/>
                  </a:ext>
                </a:extLst>
              </a:tr>
            </a:tbl>
          </a:graphicData>
        </a:graphic>
      </p:graphicFrame>
      <p:graphicFrame>
        <p:nvGraphicFramePr>
          <p:cNvPr id="442" name="Google Shape;442;p39"/>
          <p:cNvGraphicFramePr/>
          <p:nvPr/>
        </p:nvGraphicFramePr>
        <p:xfrm>
          <a:off x="4572000" y="2324663"/>
          <a:ext cx="258930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gridCol w="647325">
                  <a:extLst>
                    <a:ext uri="{9D8B030D-6E8A-4147-A177-3AD203B41FA5}">
                      <a16:colId xmlns:a16="http://schemas.microsoft.com/office/drawing/2014/main" val="20002"/>
                    </a:ext>
                  </a:extLst>
                </a:gridCol>
                <a:gridCol w="64732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p>
                  </a:txBody>
                  <a:tcPr marL="91425" marR="91425" marT="91425" marB="91425">
                    <a:solidFill>
                      <a:srgbClr val="EA9999"/>
                    </a:solidFill>
                  </a:tcPr>
                </a:tc>
                <a:tc>
                  <a:txBody>
                    <a:bodyPr/>
                    <a:lstStyle/>
                    <a:p>
                      <a:pPr marL="0" lvl="0" indent="0" algn="l" rtl="0">
                        <a:spcBef>
                          <a:spcPts val="0"/>
                        </a:spcBef>
                        <a:spcAft>
                          <a:spcPts val="0"/>
                        </a:spcAft>
                        <a:buNone/>
                      </a:pPr>
                      <a:endParaRPr/>
                    </a:p>
                  </a:txBody>
                  <a:tcPr marL="91425" marR="91425" marT="91425" marB="91425">
                    <a:solidFill>
                      <a:srgbClr val="EA9999"/>
                    </a:solidFill>
                  </a:tcPr>
                </a:tc>
                <a:tc>
                  <a:txBody>
                    <a:bodyPr/>
                    <a:lstStyle/>
                    <a:p>
                      <a:pPr marL="0" lvl="0" indent="0" algn="l" rtl="0">
                        <a:spcBef>
                          <a:spcPts val="0"/>
                        </a:spcBef>
                        <a:spcAft>
                          <a:spcPts val="0"/>
                        </a:spcAft>
                        <a:buNone/>
                      </a:pPr>
                      <a:endParaRPr/>
                    </a:p>
                  </a:txBody>
                  <a:tcPr marL="91425" marR="91425" marT="91425" marB="91425">
                    <a:solidFill>
                      <a:srgbClr val="B4A7D6"/>
                    </a:solidFill>
                  </a:tcPr>
                </a:tc>
                <a:tc>
                  <a:txBody>
                    <a:bodyPr/>
                    <a:lstStyle/>
                    <a:p>
                      <a:pPr marL="0" lvl="0" indent="0" algn="l" rtl="0">
                        <a:spcBef>
                          <a:spcPts val="0"/>
                        </a:spcBef>
                        <a:spcAft>
                          <a:spcPts val="0"/>
                        </a:spcAft>
                        <a:buNone/>
                      </a:pPr>
                      <a:endParaRPr/>
                    </a:p>
                  </a:txBody>
                  <a:tcPr marL="91425" marR="91425" marT="91425" marB="91425">
                    <a:solidFill>
                      <a:srgbClr val="B4A7D6"/>
                    </a:solidFill>
                  </a:tcPr>
                </a:tc>
                <a:extLst>
                  <a:ext uri="{0D108BD9-81ED-4DB2-BD59-A6C34878D82A}">
                    <a16:rowId xmlns:a16="http://schemas.microsoft.com/office/drawing/2014/main" val="10000"/>
                  </a:ext>
                </a:extLst>
              </a:tr>
            </a:tbl>
          </a:graphicData>
        </a:graphic>
      </p:graphicFrame>
      <p:sp>
        <p:nvSpPr>
          <p:cNvPr id="443" name="Google Shape;443;p39"/>
          <p:cNvSpPr/>
          <p:nvPr/>
        </p:nvSpPr>
        <p:spPr>
          <a:xfrm flipH="1">
            <a:off x="3774300" y="3646600"/>
            <a:ext cx="873900" cy="3699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9"/>
          <p:cNvSpPr txBox="1"/>
          <p:nvPr/>
        </p:nvSpPr>
        <p:spPr>
          <a:xfrm>
            <a:off x="7723425" y="3073000"/>
            <a:ext cx="7334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400"/>
              <a:t>зиг</a:t>
            </a:r>
            <a:endParaRPr sz="2400"/>
          </a:p>
        </p:txBody>
      </p:sp>
      <p:sp>
        <p:nvSpPr>
          <p:cNvPr id="445" name="Google Shape;445;p39"/>
          <p:cNvSpPr txBox="1"/>
          <p:nvPr/>
        </p:nvSpPr>
        <p:spPr>
          <a:xfrm>
            <a:off x="7723425" y="4714675"/>
            <a:ext cx="7334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2400"/>
              <a:t>заг</a:t>
            </a:r>
            <a:endParaRPr sz="2400"/>
          </a:p>
        </p:txBody>
      </p:sp>
      <p:sp>
        <p:nvSpPr>
          <p:cNvPr id="446" name="Google Shape;446;p39"/>
          <p:cNvSpPr/>
          <p:nvPr/>
        </p:nvSpPr>
        <p:spPr>
          <a:xfrm rot="2700000">
            <a:off x="2024283" y="2746569"/>
            <a:ext cx="206192" cy="41280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9"/>
          <p:cNvSpPr/>
          <p:nvPr/>
        </p:nvSpPr>
        <p:spPr>
          <a:xfrm rot="-2700000">
            <a:off x="2881221" y="2746581"/>
            <a:ext cx="206192" cy="41280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48" name="Google Shape;448;p39"/>
          <p:cNvGraphicFramePr/>
          <p:nvPr/>
        </p:nvGraphicFramePr>
        <p:xfrm>
          <a:off x="1143450" y="3151950"/>
          <a:ext cx="129465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solidFill>
                      <a:srgbClr val="C9DAF8"/>
                    </a:solidFill>
                  </a:tcPr>
                </a:tc>
                <a:tc>
                  <a:txBody>
                    <a:bodyPr/>
                    <a:lstStyle/>
                    <a:p>
                      <a:pPr marL="0" lvl="0" indent="0" algn="l" rtl="0">
                        <a:spcBef>
                          <a:spcPts val="0"/>
                        </a:spcBef>
                        <a:spcAft>
                          <a:spcPts val="0"/>
                        </a:spcAft>
                        <a:buNone/>
                      </a:pPr>
                      <a:endParaRPr/>
                    </a:p>
                  </a:txBody>
                  <a:tcPr marL="91425" marR="91425" marT="91425" marB="91425">
                    <a:solidFill>
                      <a:srgbClr val="C9DAF8"/>
                    </a:solidFill>
                  </a:tcPr>
                </a:tc>
                <a:extLst>
                  <a:ext uri="{0D108BD9-81ED-4DB2-BD59-A6C34878D82A}">
                    <a16:rowId xmlns:a16="http://schemas.microsoft.com/office/drawing/2014/main" val="10000"/>
                  </a:ext>
                </a:extLst>
              </a:tr>
            </a:tbl>
          </a:graphicData>
        </a:graphic>
      </p:graphicFrame>
      <p:graphicFrame>
        <p:nvGraphicFramePr>
          <p:cNvPr id="449" name="Google Shape;449;p39"/>
          <p:cNvGraphicFramePr/>
          <p:nvPr/>
        </p:nvGraphicFramePr>
        <p:xfrm>
          <a:off x="2765475" y="3151950"/>
          <a:ext cx="129465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solidFill>
                      <a:srgbClr val="B6D7A8"/>
                    </a:solidFill>
                  </a:tcPr>
                </a:tc>
                <a:tc>
                  <a:txBody>
                    <a:bodyPr/>
                    <a:lstStyle/>
                    <a:p>
                      <a:pPr marL="0" lvl="0" indent="0" algn="l" rtl="0">
                        <a:spcBef>
                          <a:spcPts val="0"/>
                        </a:spcBef>
                        <a:spcAft>
                          <a:spcPts val="0"/>
                        </a:spcAft>
                        <a:buNone/>
                      </a:pPr>
                      <a:endParaRPr/>
                    </a:p>
                  </a:txBody>
                  <a:tcPr marL="91425" marR="91425" marT="91425" marB="91425">
                    <a:solidFill>
                      <a:srgbClr val="B6D7A8"/>
                    </a:solidFill>
                  </a:tcPr>
                </a:tc>
                <a:extLst>
                  <a:ext uri="{0D108BD9-81ED-4DB2-BD59-A6C34878D82A}">
                    <a16:rowId xmlns:a16="http://schemas.microsoft.com/office/drawing/2014/main" val="10000"/>
                  </a:ext>
                </a:extLst>
              </a:tr>
            </a:tbl>
          </a:graphicData>
        </a:graphic>
      </p:graphicFrame>
      <p:graphicFrame>
        <p:nvGraphicFramePr>
          <p:cNvPr id="450" name="Google Shape;450;p39"/>
          <p:cNvGraphicFramePr/>
          <p:nvPr/>
        </p:nvGraphicFramePr>
        <p:xfrm>
          <a:off x="4387500" y="3151950"/>
          <a:ext cx="129465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solidFill>
                      <a:srgbClr val="EA9999"/>
                    </a:solidFill>
                  </a:tcPr>
                </a:tc>
                <a:tc>
                  <a:txBody>
                    <a:bodyPr/>
                    <a:lstStyle/>
                    <a:p>
                      <a:pPr marL="0" lvl="0" indent="0" algn="l" rtl="0">
                        <a:spcBef>
                          <a:spcPts val="0"/>
                        </a:spcBef>
                        <a:spcAft>
                          <a:spcPts val="0"/>
                        </a:spcAft>
                        <a:buNone/>
                      </a:pPr>
                      <a:endParaRPr/>
                    </a:p>
                  </a:txBody>
                  <a:tcPr marL="91425" marR="91425" marT="91425" marB="91425">
                    <a:solidFill>
                      <a:srgbClr val="EA9999"/>
                    </a:solidFill>
                  </a:tcPr>
                </a:tc>
                <a:extLst>
                  <a:ext uri="{0D108BD9-81ED-4DB2-BD59-A6C34878D82A}">
                    <a16:rowId xmlns:a16="http://schemas.microsoft.com/office/drawing/2014/main" val="10000"/>
                  </a:ext>
                </a:extLst>
              </a:tr>
            </a:tbl>
          </a:graphicData>
        </a:graphic>
      </p:graphicFrame>
      <p:graphicFrame>
        <p:nvGraphicFramePr>
          <p:cNvPr id="451" name="Google Shape;451;p39"/>
          <p:cNvGraphicFramePr/>
          <p:nvPr/>
        </p:nvGraphicFramePr>
        <p:xfrm>
          <a:off x="6009525" y="3151950"/>
          <a:ext cx="129465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solidFill>
                      <a:srgbClr val="B4A7D6"/>
                    </a:solidFill>
                  </a:tcPr>
                </a:tc>
                <a:tc>
                  <a:txBody>
                    <a:bodyPr/>
                    <a:lstStyle/>
                    <a:p>
                      <a:pPr marL="0" lvl="0" indent="0" algn="l" rtl="0">
                        <a:spcBef>
                          <a:spcPts val="0"/>
                        </a:spcBef>
                        <a:spcAft>
                          <a:spcPts val="0"/>
                        </a:spcAft>
                        <a:buNone/>
                      </a:pPr>
                      <a:endParaRPr/>
                    </a:p>
                  </a:txBody>
                  <a:tcPr marL="91425" marR="91425" marT="91425" marB="91425">
                    <a:solidFill>
                      <a:srgbClr val="B4A7D6"/>
                    </a:solidFill>
                  </a:tcPr>
                </a:tc>
                <a:extLst>
                  <a:ext uri="{0D108BD9-81ED-4DB2-BD59-A6C34878D82A}">
                    <a16:rowId xmlns:a16="http://schemas.microsoft.com/office/drawing/2014/main" val="10000"/>
                  </a:ext>
                </a:extLst>
              </a:tr>
            </a:tbl>
          </a:graphicData>
        </a:graphic>
      </p:graphicFrame>
      <p:sp>
        <p:nvSpPr>
          <p:cNvPr id="452" name="Google Shape;452;p39"/>
          <p:cNvSpPr/>
          <p:nvPr/>
        </p:nvSpPr>
        <p:spPr>
          <a:xfrm flipH="1">
            <a:off x="5429700" y="3646600"/>
            <a:ext cx="873900" cy="3699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9"/>
          <p:cNvSpPr/>
          <p:nvPr/>
        </p:nvSpPr>
        <p:spPr>
          <a:xfrm flipH="1">
            <a:off x="2118900" y="3646600"/>
            <a:ext cx="873900" cy="3699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9"/>
          <p:cNvSpPr/>
          <p:nvPr/>
        </p:nvSpPr>
        <p:spPr>
          <a:xfrm>
            <a:off x="3761725" y="5278175"/>
            <a:ext cx="873900" cy="3699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55" name="Google Shape;455;p39"/>
          <p:cNvGraphicFramePr/>
          <p:nvPr/>
        </p:nvGraphicFramePr>
        <p:xfrm>
          <a:off x="1130875" y="4783525"/>
          <a:ext cx="129465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solidFill>
                      <a:srgbClr val="C9DAF8"/>
                    </a:solidFill>
                  </a:tcPr>
                </a:tc>
                <a:tc>
                  <a:txBody>
                    <a:bodyPr/>
                    <a:lstStyle/>
                    <a:p>
                      <a:pPr marL="0" lvl="0" indent="0" algn="l" rtl="0">
                        <a:spcBef>
                          <a:spcPts val="0"/>
                        </a:spcBef>
                        <a:spcAft>
                          <a:spcPts val="0"/>
                        </a:spcAft>
                        <a:buNone/>
                      </a:pPr>
                      <a:endParaRPr/>
                    </a:p>
                  </a:txBody>
                  <a:tcPr marL="91425" marR="91425" marT="91425" marB="91425">
                    <a:solidFill>
                      <a:srgbClr val="C9DAF8"/>
                    </a:solidFill>
                  </a:tcPr>
                </a:tc>
                <a:extLst>
                  <a:ext uri="{0D108BD9-81ED-4DB2-BD59-A6C34878D82A}">
                    <a16:rowId xmlns:a16="http://schemas.microsoft.com/office/drawing/2014/main" val="10000"/>
                  </a:ext>
                </a:extLst>
              </a:tr>
            </a:tbl>
          </a:graphicData>
        </a:graphic>
      </p:graphicFrame>
      <p:graphicFrame>
        <p:nvGraphicFramePr>
          <p:cNvPr id="456" name="Google Shape;456;p39"/>
          <p:cNvGraphicFramePr/>
          <p:nvPr/>
        </p:nvGraphicFramePr>
        <p:xfrm>
          <a:off x="2752900" y="4783525"/>
          <a:ext cx="129465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solidFill>
                      <a:srgbClr val="B6D7A8"/>
                    </a:solidFill>
                  </a:tcPr>
                </a:tc>
                <a:tc>
                  <a:txBody>
                    <a:bodyPr/>
                    <a:lstStyle/>
                    <a:p>
                      <a:pPr marL="0" lvl="0" indent="0" algn="l" rtl="0">
                        <a:spcBef>
                          <a:spcPts val="0"/>
                        </a:spcBef>
                        <a:spcAft>
                          <a:spcPts val="0"/>
                        </a:spcAft>
                        <a:buNone/>
                      </a:pPr>
                      <a:endParaRPr/>
                    </a:p>
                  </a:txBody>
                  <a:tcPr marL="91425" marR="91425" marT="91425" marB="91425">
                    <a:solidFill>
                      <a:srgbClr val="B6D7A8"/>
                    </a:solidFill>
                  </a:tcPr>
                </a:tc>
                <a:extLst>
                  <a:ext uri="{0D108BD9-81ED-4DB2-BD59-A6C34878D82A}">
                    <a16:rowId xmlns:a16="http://schemas.microsoft.com/office/drawing/2014/main" val="10000"/>
                  </a:ext>
                </a:extLst>
              </a:tr>
            </a:tbl>
          </a:graphicData>
        </a:graphic>
      </p:graphicFrame>
      <p:graphicFrame>
        <p:nvGraphicFramePr>
          <p:cNvPr id="457" name="Google Shape;457;p39"/>
          <p:cNvGraphicFramePr/>
          <p:nvPr/>
        </p:nvGraphicFramePr>
        <p:xfrm>
          <a:off x="4374925" y="4783525"/>
          <a:ext cx="129465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solidFill>
                      <a:srgbClr val="EA9999"/>
                    </a:solidFill>
                  </a:tcPr>
                </a:tc>
                <a:tc>
                  <a:txBody>
                    <a:bodyPr/>
                    <a:lstStyle/>
                    <a:p>
                      <a:pPr marL="0" lvl="0" indent="0" algn="l" rtl="0">
                        <a:spcBef>
                          <a:spcPts val="0"/>
                        </a:spcBef>
                        <a:spcAft>
                          <a:spcPts val="0"/>
                        </a:spcAft>
                        <a:buNone/>
                      </a:pPr>
                      <a:endParaRPr/>
                    </a:p>
                  </a:txBody>
                  <a:tcPr marL="91425" marR="91425" marT="91425" marB="91425">
                    <a:solidFill>
                      <a:srgbClr val="EA9999"/>
                    </a:solidFill>
                  </a:tcPr>
                </a:tc>
                <a:extLst>
                  <a:ext uri="{0D108BD9-81ED-4DB2-BD59-A6C34878D82A}">
                    <a16:rowId xmlns:a16="http://schemas.microsoft.com/office/drawing/2014/main" val="10000"/>
                  </a:ext>
                </a:extLst>
              </a:tr>
            </a:tbl>
          </a:graphicData>
        </a:graphic>
      </p:graphicFrame>
      <p:graphicFrame>
        <p:nvGraphicFramePr>
          <p:cNvPr id="458" name="Google Shape;458;p39"/>
          <p:cNvGraphicFramePr/>
          <p:nvPr/>
        </p:nvGraphicFramePr>
        <p:xfrm>
          <a:off x="5996950" y="4783525"/>
          <a:ext cx="1294650" cy="396210"/>
        </p:xfrm>
        <a:graphic>
          <a:graphicData uri="http://schemas.openxmlformats.org/drawingml/2006/table">
            <a:tbl>
              <a:tblPr>
                <a:noFill/>
                <a:tableStyleId>{E60F843B-E6BA-4254-95C2-D8C96EF7A249}</a:tableStyleId>
              </a:tblPr>
              <a:tblGrid>
                <a:gridCol w="647325">
                  <a:extLst>
                    <a:ext uri="{9D8B030D-6E8A-4147-A177-3AD203B41FA5}">
                      <a16:colId xmlns:a16="http://schemas.microsoft.com/office/drawing/2014/main" val="20000"/>
                    </a:ext>
                  </a:extLst>
                </a:gridCol>
                <a:gridCol w="647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solidFill>
                      <a:srgbClr val="B4A7D6"/>
                    </a:solidFill>
                  </a:tcPr>
                </a:tc>
                <a:tc>
                  <a:txBody>
                    <a:bodyPr/>
                    <a:lstStyle/>
                    <a:p>
                      <a:pPr marL="0" lvl="0" indent="0" algn="l" rtl="0">
                        <a:spcBef>
                          <a:spcPts val="0"/>
                        </a:spcBef>
                        <a:spcAft>
                          <a:spcPts val="0"/>
                        </a:spcAft>
                        <a:buNone/>
                      </a:pPr>
                      <a:endParaRPr/>
                    </a:p>
                  </a:txBody>
                  <a:tcPr marL="91425" marR="91425" marT="91425" marB="91425">
                    <a:solidFill>
                      <a:srgbClr val="B4A7D6"/>
                    </a:solidFill>
                  </a:tcPr>
                </a:tc>
                <a:extLst>
                  <a:ext uri="{0D108BD9-81ED-4DB2-BD59-A6C34878D82A}">
                    <a16:rowId xmlns:a16="http://schemas.microsoft.com/office/drawing/2014/main" val="10000"/>
                  </a:ext>
                </a:extLst>
              </a:tr>
            </a:tbl>
          </a:graphicData>
        </a:graphic>
      </p:graphicFrame>
      <p:sp>
        <p:nvSpPr>
          <p:cNvPr id="459" name="Google Shape;459;p39"/>
          <p:cNvSpPr/>
          <p:nvPr/>
        </p:nvSpPr>
        <p:spPr>
          <a:xfrm>
            <a:off x="5417125" y="5278175"/>
            <a:ext cx="873900" cy="3699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a:off x="2106325" y="5278175"/>
            <a:ext cx="873900" cy="3699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9"/>
          <p:cNvSpPr/>
          <p:nvPr/>
        </p:nvSpPr>
        <p:spPr>
          <a:xfrm>
            <a:off x="4108196" y="4228994"/>
            <a:ext cx="206100" cy="412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5"/>
        <p:cNvGrpSpPr/>
        <p:nvPr/>
      </p:nvGrpSpPr>
      <p:grpSpPr>
        <a:xfrm>
          <a:off x="0" y="0"/>
          <a:ext cx="0" cy="0"/>
          <a:chOff x="0" y="0"/>
          <a:chExt cx="0" cy="0"/>
        </a:xfrm>
      </p:grpSpPr>
      <p:sp>
        <p:nvSpPr>
          <p:cNvPr id="466" name="Google Shape;466;p40"/>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467" name="Google Shape;467;p40"/>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Эксперимент</a:t>
            </a:r>
            <a:endParaRPr sz="2400" b="1">
              <a:solidFill>
                <a:schemeClr val="lt1"/>
              </a:solidFill>
              <a:latin typeface="Arial"/>
              <a:ea typeface="Arial"/>
              <a:cs typeface="Arial"/>
              <a:sym typeface="Arial"/>
            </a:endParaRPr>
          </a:p>
        </p:txBody>
      </p:sp>
      <p:sp>
        <p:nvSpPr>
          <p:cNvPr id="468" name="Google Shape;468;p40"/>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469" name="Google Shape;469;p40"/>
          <p:cNvSpPr/>
          <p:nvPr/>
        </p:nvSpPr>
        <p:spPr>
          <a:xfrm>
            <a:off x="7300913" y="3967163"/>
            <a:ext cx="6747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470" name="Google Shape;470;p40"/>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471" name="Google Shape;471;p4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29</a:t>
            </a:fld>
            <a:endParaRPr sz="1800">
              <a:solidFill>
                <a:schemeClr val="dk1"/>
              </a:solidFill>
            </a:endParaRPr>
          </a:p>
        </p:txBody>
      </p:sp>
      <p:sp>
        <p:nvSpPr>
          <p:cNvPr id="472" name="Google Shape;472;p40"/>
          <p:cNvSpPr/>
          <p:nvPr/>
        </p:nvSpPr>
        <p:spPr>
          <a:xfrm>
            <a:off x="222250" y="1479550"/>
            <a:ext cx="85755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600">
                <a:solidFill>
                  <a:schemeClr val="dk1"/>
                </a:solidFill>
              </a:rPr>
              <a:t>В рамках эксперимента были реализованы следующие сортировки на языке С++:</a:t>
            </a:r>
            <a:endParaRPr sz="1600">
              <a:solidFill>
                <a:schemeClr val="dk1"/>
              </a:solidFill>
            </a:endParaRPr>
          </a:p>
          <a:p>
            <a:pPr marL="457200" marR="0" lvl="0" indent="-330200" algn="l" rtl="0">
              <a:spcBef>
                <a:spcPts val="0"/>
              </a:spcBef>
              <a:spcAft>
                <a:spcPts val="0"/>
              </a:spcAft>
              <a:buClr>
                <a:schemeClr val="dk1"/>
              </a:buClr>
              <a:buSzPts val="1600"/>
              <a:buChar char="●"/>
            </a:pPr>
            <a:r>
              <a:rPr lang="ru-RU" sz="1600">
                <a:solidFill>
                  <a:schemeClr val="dk1"/>
                </a:solidFill>
              </a:rPr>
              <a:t>адаптивные сортировки: быстрая сортировка Хоара, сортировка слияниями, пирамидальная сортировка;</a:t>
            </a:r>
            <a:endParaRPr sz="1600">
              <a:solidFill>
                <a:schemeClr val="dk1"/>
              </a:solidFill>
            </a:endParaRPr>
          </a:p>
          <a:p>
            <a:pPr marL="457200" marR="0" lvl="0" indent="-330200" algn="l" rtl="0">
              <a:spcBef>
                <a:spcPts val="0"/>
              </a:spcBef>
              <a:spcAft>
                <a:spcPts val="0"/>
              </a:spcAft>
              <a:buClr>
                <a:schemeClr val="dk1"/>
              </a:buClr>
              <a:buSzPts val="1600"/>
              <a:buChar char="●"/>
            </a:pPr>
            <a:r>
              <a:rPr lang="ru-RU" sz="1600">
                <a:solidFill>
                  <a:schemeClr val="dk1"/>
                </a:solidFill>
              </a:rPr>
              <a:t>неадаптивные сортировки: сортировка пузырьком, сортировка Бэтчера, сортировка «зиг-загом».</a:t>
            </a:r>
            <a:endParaRPr sz="1600">
              <a:solidFill>
                <a:schemeClr val="dk1"/>
              </a:solidFill>
            </a:endParaRPr>
          </a:p>
          <a:p>
            <a:pPr marL="0" marR="0" lvl="0" indent="0" algn="l" rtl="0">
              <a:spcBef>
                <a:spcPts val="0"/>
              </a:spcBef>
              <a:spcAft>
                <a:spcPts val="0"/>
              </a:spcAft>
              <a:buNone/>
            </a:pPr>
            <a:r>
              <a:rPr lang="ru-RU" sz="1600">
                <a:solidFill>
                  <a:schemeClr val="dk1"/>
                </a:solidFill>
              </a:rPr>
              <a:t>Затем была подготовлена программа, позволяющая при помощи библиотеки chrono замерять время выполнения определённого участка кода.</a:t>
            </a:r>
            <a:endParaRPr sz="1600">
              <a:solidFill>
                <a:schemeClr val="dk1"/>
              </a:solidFill>
            </a:endParaRPr>
          </a:p>
          <a:p>
            <a:pPr marL="0" marR="0" lvl="0" indent="0" algn="l" rtl="0">
              <a:spcBef>
                <a:spcPts val="0"/>
              </a:spcBef>
              <a:spcAft>
                <a:spcPts val="0"/>
              </a:spcAft>
              <a:buNone/>
            </a:pPr>
            <a:r>
              <a:rPr lang="ru-RU" sz="1600">
                <a:solidFill>
                  <a:schemeClr val="dk1"/>
                </a:solidFill>
              </a:rPr>
              <a:t>Были последовательно сгенерированы псевдослучайные массивы чисел типа int размеров 10, 100, 1000, 10000, 100000, 1000000, 10000000, 100000000. Назовём данные массивы тестовыми в рамках экспериментов.</a:t>
            </a:r>
            <a:endParaRPr sz="1600">
              <a:solidFill>
                <a:schemeClr val="dk1"/>
              </a:solidFill>
            </a:endParaRPr>
          </a:p>
          <a:p>
            <a:pPr marL="0" marR="0" lvl="0" indent="0" algn="l" rtl="0">
              <a:spcBef>
                <a:spcPts val="0"/>
              </a:spcBef>
              <a:spcAft>
                <a:spcPts val="0"/>
              </a:spcAft>
              <a:buNone/>
            </a:pPr>
            <a:r>
              <a:rPr lang="ru-RU" sz="1600">
                <a:solidFill>
                  <a:schemeClr val="dk1"/>
                </a:solidFill>
              </a:rPr>
              <a:t>После этого были проведены два независимых эксперимента. </a:t>
            </a:r>
            <a:endParaRPr sz="1600">
              <a:solidFill>
                <a:schemeClr val="dk1"/>
              </a:solidFill>
            </a:endParaRPr>
          </a:p>
          <a:p>
            <a:pPr marL="0" marR="0" lvl="0" indent="0" algn="l" rtl="0">
              <a:spcBef>
                <a:spcPts val="0"/>
              </a:spcBef>
              <a:spcAft>
                <a:spcPts val="0"/>
              </a:spcAft>
              <a:buNone/>
            </a:pPr>
            <a:r>
              <a:rPr lang="ru-RU" sz="1600">
                <a:solidFill>
                  <a:schemeClr val="dk1"/>
                </a:solidFill>
              </a:rPr>
              <a:t>В первом эксперименте в неадаптивных сортировках операция сравнения-обмена применялась сразу к массиву данных.</a:t>
            </a:r>
            <a:endParaRPr sz="1600">
              <a:solidFill>
                <a:schemeClr val="dk1"/>
              </a:solidFill>
            </a:endParaRPr>
          </a:p>
          <a:p>
            <a:pPr marL="0" marR="0" lvl="0" indent="0" algn="l" rtl="0">
              <a:spcBef>
                <a:spcPts val="0"/>
              </a:spcBef>
              <a:spcAft>
                <a:spcPts val="0"/>
              </a:spcAft>
              <a:buNone/>
            </a:pPr>
            <a:r>
              <a:rPr lang="ru-RU" sz="1600">
                <a:solidFill>
                  <a:schemeClr val="dk1"/>
                </a:solidFill>
              </a:rPr>
              <a:t>Во втором эксперименте было замеряно время работы неадаптивных сортировок для генерации необходимых пар сравнений-обмена, а после для сортировки массива по сгенерированным парам. </a:t>
            </a:r>
            <a:endParaRPr sz="1600">
              <a:solidFill>
                <a:schemeClr val="dk1"/>
              </a:solidFill>
            </a:endParaRPr>
          </a:p>
          <a:p>
            <a:pPr marL="0" marR="0" lvl="0" indent="0" algn="l" rtl="0">
              <a:spcBef>
                <a:spcPts val="0"/>
              </a:spcBef>
              <a:spcAft>
                <a:spcPts val="0"/>
              </a:spcAft>
              <a:buNone/>
            </a:pPr>
            <a:endParaRPr sz="1600">
              <a:solidFill>
                <a:schemeClr val="dk1"/>
              </a:solidFill>
            </a:endParaRPr>
          </a:p>
          <a:p>
            <a:pPr marL="0" marR="0" lvl="0" indent="0" algn="l" rtl="0">
              <a:spcBef>
                <a:spcPts val="0"/>
              </a:spcBef>
              <a:spcAft>
                <a:spcPts val="0"/>
              </a:spcAft>
              <a:buNone/>
            </a:pPr>
            <a:endParaRPr sz="16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5"/>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b="0" i="0" u="none" strike="noStrike" cap="none">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b="0" i="0" u="none" strike="noStrike" cap="none">
              <a:solidFill>
                <a:schemeClr val="lt1"/>
              </a:solidFill>
              <a:latin typeface="Arial"/>
              <a:ea typeface="Arial"/>
              <a:cs typeface="Arial"/>
              <a:sym typeface="Arial"/>
            </a:endParaRPr>
          </a:p>
        </p:txBody>
      </p:sp>
      <p:sp>
        <p:nvSpPr>
          <p:cNvPr id="109" name="Google Shape;109;p15"/>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000" b="1" i="0" u="none" strike="noStrike" cap="none">
                <a:solidFill>
                  <a:schemeClr val="lt1"/>
                </a:solidFill>
                <a:latin typeface="Arial"/>
                <a:ea typeface="Arial"/>
                <a:cs typeface="Arial"/>
                <a:sym typeface="Arial"/>
              </a:rPr>
              <a:t>ОСНОВНЫЕ ПОНЯТИЯ, ОПРЕДЕЛЕНИЯ, ТЕРМИНЫ</a:t>
            </a:r>
            <a:endParaRPr sz="2000" b="1">
              <a:solidFill>
                <a:schemeClr val="lt1"/>
              </a:solidFill>
              <a:latin typeface="Arial"/>
              <a:ea typeface="Arial"/>
              <a:cs typeface="Arial"/>
              <a:sym typeface="Arial"/>
            </a:endParaRPr>
          </a:p>
        </p:txBody>
      </p:sp>
      <p:sp>
        <p:nvSpPr>
          <p:cNvPr id="110" name="Google Shape;110;p15"/>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11" name="Google Shape;111;p15"/>
          <p:cNvSpPr/>
          <p:nvPr/>
        </p:nvSpPr>
        <p:spPr>
          <a:xfrm>
            <a:off x="7300913" y="3967163"/>
            <a:ext cx="6747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12" name="Google Shape;112;p15"/>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13" name="Google Shape;113;p1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3</a:t>
            </a:fld>
            <a:endParaRPr sz="1800">
              <a:solidFill>
                <a:schemeClr val="dk1"/>
              </a:solidFill>
            </a:endParaRPr>
          </a:p>
        </p:txBody>
      </p:sp>
      <p:sp>
        <p:nvSpPr>
          <p:cNvPr id="114" name="Google Shape;114;p15"/>
          <p:cNvSpPr/>
          <p:nvPr/>
        </p:nvSpPr>
        <p:spPr>
          <a:xfrm>
            <a:off x="222250" y="1479550"/>
            <a:ext cx="8575500" cy="318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chemeClr val="dk1"/>
                </a:solidFill>
              </a:rPr>
              <a:t>Неадаптивную сортировку пяти элементов можно описать следующим образом:</a:t>
            </a:r>
            <a:endParaRPr sz="1800">
              <a:solidFill>
                <a:schemeClr val="dk1"/>
              </a:solidFill>
            </a:endParaRPr>
          </a:p>
          <a:p>
            <a:pPr marL="0" marR="0" lvl="0" indent="0" algn="l" rtl="0">
              <a:spcBef>
                <a:spcPts val="0"/>
              </a:spcBef>
              <a:spcAft>
                <a:spcPts val="0"/>
              </a:spcAft>
              <a:buNone/>
            </a:pPr>
            <a:r>
              <a:rPr lang="ru-RU" sz="1800" b="1">
                <a:solidFill>
                  <a:schemeClr val="dk1"/>
                </a:solidFill>
              </a:rPr>
              <a:t>сравнение-обмен(1, 3);</a:t>
            </a:r>
            <a:endParaRPr sz="1800" b="1">
              <a:solidFill>
                <a:schemeClr val="dk1"/>
              </a:solidFill>
            </a:endParaRPr>
          </a:p>
          <a:p>
            <a:pPr marL="0" lvl="0" indent="0" algn="l" rtl="0">
              <a:spcBef>
                <a:spcPts val="0"/>
              </a:spcBef>
              <a:spcAft>
                <a:spcPts val="0"/>
              </a:spcAft>
              <a:buNone/>
            </a:pPr>
            <a:r>
              <a:rPr lang="ru-RU" sz="1800" b="1">
                <a:solidFill>
                  <a:schemeClr val="dk1"/>
                </a:solidFill>
              </a:rPr>
              <a:t>сравнение-обмен(2, 4);</a:t>
            </a:r>
            <a:endParaRPr sz="1800" b="1">
              <a:solidFill>
                <a:schemeClr val="dk1"/>
              </a:solidFill>
            </a:endParaRPr>
          </a:p>
          <a:p>
            <a:pPr marL="0" lvl="0" indent="0" algn="l" rtl="0">
              <a:spcBef>
                <a:spcPts val="0"/>
              </a:spcBef>
              <a:spcAft>
                <a:spcPts val="0"/>
              </a:spcAft>
              <a:buNone/>
            </a:pPr>
            <a:r>
              <a:rPr lang="ru-RU" sz="1800" b="1">
                <a:solidFill>
                  <a:schemeClr val="dk1"/>
                </a:solidFill>
              </a:rPr>
              <a:t>сравнение-обмен(1, 2);</a:t>
            </a:r>
            <a:endParaRPr sz="1800" b="1">
              <a:solidFill>
                <a:schemeClr val="dk1"/>
              </a:solidFill>
            </a:endParaRPr>
          </a:p>
          <a:p>
            <a:pPr marL="0" lvl="0" indent="0" algn="l" rtl="0">
              <a:spcBef>
                <a:spcPts val="0"/>
              </a:spcBef>
              <a:spcAft>
                <a:spcPts val="0"/>
              </a:spcAft>
              <a:buNone/>
            </a:pPr>
            <a:r>
              <a:rPr lang="ru-RU" sz="1800" b="1">
                <a:solidFill>
                  <a:schemeClr val="dk1"/>
                </a:solidFill>
              </a:rPr>
              <a:t>сравнение-обмен(3, 4);</a:t>
            </a:r>
            <a:endParaRPr sz="1800" b="1">
              <a:solidFill>
                <a:schemeClr val="dk1"/>
              </a:solidFill>
            </a:endParaRPr>
          </a:p>
          <a:p>
            <a:pPr marL="0" lvl="0" indent="0" algn="l" rtl="0">
              <a:spcBef>
                <a:spcPts val="0"/>
              </a:spcBef>
              <a:spcAft>
                <a:spcPts val="0"/>
              </a:spcAft>
              <a:buClr>
                <a:schemeClr val="dk1"/>
              </a:buClr>
              <a:buFont typeface="Arial"/>
              <a:buNone/>
            </a:pPr>
            <a:r>
              <a:rPr lang="ru-RU" sz="1800" b="1">
                <a:solidFill>
                  <a:schemeClr val="dk1"/>
                </a:solidFill>
              </a:rPr>
              <a:t>сравнение-обмен(2, 3);</a:t>
            </a:r>
            <a:endParaRPr sz="1800" b="1">
              <a:solidFill>
                <a:schemeClr val="dk1"/>
              </a:solidFill>
            </a:endParaRPr>
          </a:p>
        </p:txBody>
      </p:sp>
      <p:pic>
        <p:nvPicPr>
          <p:cNvPr id="115" name="Google Shape;115;p15"/>
          <p:cNvPicPr preferRelativeResize="0"/>
          <p:nvPr/>
        </p:nvPicPr>
        <p:blipFill>
          <a:blip r:embed="rId4">
            <a:alphaModFix/>
          </a:blip>
          <a:stretch>
            <a:fillRect/>
          </a:stretch>
        </p:blipFill>
        <p:spPr>
          <a:xfrm>
            <a:off x="3271475" y="2764087"/>
            <a:ext cx="5526274" cy="34539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6"/>
        <p:cNvGrpSpPr/>
        <p:nvPr/>
      </p:nvGrpSpPr>
      <p:grpSpPr>
        <a:xfrm>
          <a:off x="0" y="0"/>
          <a:ext cx="0" cy="0"/>
          <a:chOff x="0" y="0"/>
          <a:chExt cx="0" cy="0"/>
        </a:xfrm>
      </p:grpSpPr>
      <p:sp>
        <p:nvSpPr>
          <p:cNvPr id="477" name="Google Shape;477;p41"/>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478" name="Google Shape;478;p41"/>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Эксперимент</a:t>
            </a:r>
            <a:endParaRPr sz="2400" b="1">
              <a:solidFill>
                <a:schemeClr val="lt1"/>
              </a:solidFill>
              <a:latin typeface="Arial"/>
              <a:ea typeface="Arial"/>
              <a:cs typeface="Arial"/>
              <a:sym typeface="Arial"/>
            </a:endParaRPr>
          </a:p>
        </p:txBody>
      </p:sp>
      <p:sp>
        <p:nvSpPr>
          <p:cNvPr id="479" name="Google Shape;479;p41"/>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480" name="Google Shape;480;p41"/>
          <p:cNvSpPr/>
          <p:nvPr/>
        </p:nvSpPr>
        <p:spPr>
          <a:xfrm>
            <a:off x="7300913" y="3967163"/>
            <a:ext cx="6747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481" name="Google Shape;481;p41"/>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482" name="Google Shape;482;p4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30</a:t>
            </a:fld>
            <a:endParaRPr sz="1800">
              <a:solidFill>
                <a:schemeClr val="dk1"/>
              </a:solidFill>
            </a:endParaRPr>
          </a:p>
        </p:txBody>
      </p:sp>
      <mc:AlternateContent xmlns:mc="http://schemas.openxmlformats.org/markup-compatibility/2006">
        <mc:Choice xmlns:a14="http://schemas.microsoft.com/office/drawing/2010/main" Requires="a14">
          <p:sp>
            <p:nvSpPr>
              <p:cNvPr id="483" name="Google Shape;483;p41"/>
              <p:cNvSpPr/>
              <p:nvPr/>
            </p:nvSpPr>
            <p:spPr>
              <a:xfrm>
                <a:off x="222250" y="1479550"/>
                <a:ext cx="85755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600" dirty="0">
                    <a:solidFill>
                      <a:schemeClr val="dk1"/>
                    </a:solidFill>
                  </a:rPr>
                  <a:t>Так как все реализованные сортировки были протестированы на корректность только на наборах тестов, хотелось бы также проверить, что они удовлетворяют описанной асимптотике. Для этого посчитаем ожидаемое количество операций для каждого алгоритма с учётом констант и после этого поделим общее количество операций на среднюю скорость моей стационарной машины для языка С++, которая составляет в среднем около 10^8 операций в секунду. </a:t>
                </a:r>
                <a:endParaRPr sz="1600" dirty="0">
                  <a:solidFill>
                    <a:schemeClr val="dk1"/>
                  </a:solidFill>
                </a:endParaRPr>
              </a:p>
              <a:p>
                <a:pPr marL="342900" lvl="0" indent="-342900" algn="just">
                  <a:lnSpc>
                    <a:spcPct val="107000"/>
                  </a:lnSpc>
                  <a:buFont typeface="Symbol" panose="05050102010706020507" pitchFamily="18" charset="2"/>
                  <a:buChar char=""/>
                </a:pPr>
                <a:r>
                  <a:rPr lang="ru-RU" sz="1600" dirty="0">
                    <a:effectLst/>
                    <a:latin typeface="+mn-lt"/>
                    <a:ea typeface="Calibri" panose="020F0502020204030204" pitchFamily="34" charset="0"/>
                    <a:cs typeface="Times New Roman" panose="02020603050405020304" pitchFamily="18" charset="0"/>
                  </a:rPr>
                  <a:t>для быстрой сортировки </a:t>
                </a:r>
                <a:r>
                  <a:rPr lang="ru-RU" sz="1600" dirty="0" err="1">
                    <a:effectLst/>
                    <a:latin typeface="+mn-lt"/>
                    <a:ea typeface="Calibri" panose="020F0502020204030204" pitchFamily="34" charset="0"/>
                    <a:cs typeface="Times New Roman" panose="02020603050405020304" pitchFamily="18" charset="0"/>
                  </a:rPr>
                  <a:t>сортировки</a:t>
                </a:r>
                <a:r>
                  <a:rPr lang="ru-RU" sz="1600" dirty="0">
                    <a:effectLst/>
                    <a:latin typeface="+mn-lt"/>
                    <a:ea typeface="Calibri" panose="020F0502020204030204" pitchFamily="34" charset="0"/>
                    <a:cs typeface="Times New Roman" panose="02020603050405020304" pitchFamily="18" charset="0"/>
                  </a:rPr>
                  <a:t> слиянием, пирамидальной сортировкой ожидаемое количество операций совпадает с О-нотацией для данных сортировок и равно </a:t>
                </a:r>
                <a:r>
                  <a:rPr lang="ru-RU" sz="1600" i="1" dirty="0">
                    <a:effectLst/>
                    <a:latin typeface="+mn-lt"/>
                    <a:ea typeface="Calibri" panose="020F0502020204030204" pitchFamily="34" charset="0"/>
                    <a:cs typeface="Times New Roman" panose="02020603050405020304" pitchFamily="18" charset="0"/>
                  </a:rPr>
                  <a:t>n * </a:t>
                </a:r>
                <a:r>
                  <a:rPr lang="ru-RU" sz="1600" i="1" dirty="0" err="1">
                    <a:effectLst/>
                    <a:latin typeface="+mn-lt"/>
                    <a:ea typeface="Calibri" panose="020F0502020204030204" pitchFamily="34" charset="0"/>
                    <a:cs typeface="Times New Roman" panose="02020603050405020304" pitchFamily="18" charset="0"/>
                  </a:rPr>
                  <a:t>log</a:t>
                </a:r>
                <a:r>
                  <a:rPr lang="ru-RU" sz="1600" i="1" dirty="0">
                    <a:effectLst/>
                    <a:latin typeface="+mn-lt"/>
                    <a:ea typeface="Calibri" panose="020F0502020204030204" pitchFamily="34" charset="0"/>
                    <a:cs typeface="Times New Roman" panose="02020603050405020304" pitchFamily="18" charset="0"/>
                  </a:rPr>
                  <a:t>(n);</a:t>
                </a:r>
                <a:r>
                  <a:rPr lang="ru-RU" sz="1600" dirty="0">
                    <a:effectLst/>
                    <a:latin typeface="+mn-lt"/>
                    <a:ea typeface="Calibri" panose="020F0502020204030204" pitchFamily="34" charset="0"/>
                    <a:cs typeface="Times New Roman" panose="02020603050405020304" pitchFamily="18" charset="0"/>
                  </a:rPr>
                  <a:t> </a:t>
                </a:r>
              </a:p>
              <a:p>
                <a:pPr marL="342900" lvl="0" indent="-342900" algn="just">
                  <a:lnSpc>
                    <a:spcPct val="107000"/>
                  </a:lnSpc>
                  <a:buFont typeface="Symbol" panose="05050102010706020507" pitchFamily="18" charset="2"/>
                  <a:buChar char=""/>
                </a:pPr>
                <a:r>
                  <a:rPr lang="ru-RU" sz="1600" dirty="0">
                    <a:effectLst/>
                    <a:latin typeface="+mn-lt"/>
                    <a:ea typeface="Calibri" panose="020F0502020204030204" pitchFamily="34" charset="0"/>
                    <a:cs typeface="Times New Roman" panose="02020603050405020304" pitchFamily="18" charset="0"/>
                  </a:rPr>
                  <a:t>для сортировки пузырьком ожидаемое количество операций совпадает с О-нотацией и равно </a:t>
                </a:r>
                <a:r>
                  <a:rPr lang="ru-RU" sz="1600" i="1" dirty="0">
                    <a:effectLst/>
                    <a:latin typeface="+mn-lt"/>
                    <a:ea typeface="Calibri" panose="020F0502020204030204" pitchFamily="34" charset="0"/>
                    <a:cs typeface="Times New Roman" panose="02020603050405020304" pitchFamily="18" charset="0"/>
                  </a:rPr>
                  <a:t>n * n</a:t>
                </a:r>
                <a:r>
                  <a:rPr lang="ru-RU" sz="1600" dirty="0">
                    <a:effectLst/>
                    <a:latin typeface="+mn-lt"/>
                    <a:ea typeface="Calibri" panose="020F0502020204030204" pitchFamily="34" charset="0"/>
                    <a:cs typeface="Times New Roman" panose="02020603050405020304" pitchFamily="18" charset="0"/>
                  </a:rPr>
                  <a:t>;</a:t>
                </a:r>
              </a:p>
              <a:p>
                <a:pPr marL="342900" lvl="0" indent="-342900" algn="just">
                  <a:lnSpc>
                    <a:spcPct val="107000"/>
                  </a:lnSpc>
                  <a:buFont typeface="Symbol" panose="05050102010706020507" pitchFamily="18" charset="2"/>
                  <a:buChar char=""/>
                </a:pPr>
                <a:r>
                  <a:rPr lang="ru-RU" sz="1600" dirty="0">
                    <a:effectLst/>
                    <a:latin typeface="+mn-lt"/>
                    <a:ea typeface="Calibri" panose="020F0502020204030204" pitchFamily="34" charset="0"/>
                    <a:cs typeface="Times New Roman" panose="02020603050405020304" pitchFamily="18" charset="0"/>
                  </a:rPr>
                  <a:t>для сортировки </a:t>
                </a:r>
                <a:r>
                  <a:rPr lang="ru-RU" sz="1600" dirty="0" err="1">
                    <a:effectLst/>
                    <a:latin typeface="+mn-lt"/>
                    <a:ea typeface="Calibri" panose="020F0502020204030204" pitchFamily="34" charset="0"/>
                    <a:cs typeface="Times New Roman" panose="02020603050405020304" pitchFamily="18" charset="0"/>
                  </a:rPr>
                  <a:t>Бэтчера</a:t>
                </a:r>
                <a:r>
                  <a:rPr lang="ru-RU" sz="1600" dirty="0">
                    <a:effectLst/>
                    <a:latin typeface="+mn-lt"/>
                    <a:ea typeface="Calibri" panose="020F0502020204030204" pitchFamily="34" charset="0"/>
                    <a:cs typeface="Times New Roman" panose="02020603050405020304" pitchFamily="18" charset="0"/>
                  </a:rPr>
                  <a:t> ожидаемое количество операций равняется количеству компараторов в сети </a:t>
                </a:r>
                <a14:m>
                  <m:oMath xmlns:m="http://schemas.openxmlformats.org/officeDocument/2006/math">
                    <m:f>
                      <m:fPr>
                        <m:ctrlPr>
                          <a:rPr lang="ru-RU" sz="1600" i="1">
                            <a:effectLst/>
                            <a:latin typeface="+mn-lt"/>
                            <a:ea typeface="Times New Roman" panose="02020603050405020304" pitchFamily="18" charset="0"/>
                            <a:cs typeface="Times New Roman" panose="02020603050405020304" pitchFamily="18" charset="0"/>
                          </a:rPr>
                        </m:ctrlPr>
                      </m:fPr>
                      <m:num>
                        <m:r>
                          <a:rPr lang="ru-RU" sz="1600" i="1">
                            <a:effectLst/>
                            <a:latin typeface="+mn-lt"/>
                            <a:ea typeface="Calibri" panose="020F0502020204030204" pitchFamily="34" charset="0"/>
                            <a:cs typeface="Times New Roman" panose="02020603050405020304" pitchFamily="18" charset="0"/>
                          </a:rPr>
                          <m:t>𝑛</m:t>
                        </m:r>
                        <m:r>
                          <a:rPr lang="ru-RU" sz="1600" i="1">
                            <a:effectLst/>
                            <a:latin typeface="+mn-lt"/>
                            <a:ea typeface="Calibri" panose="020F0502020204030204" pitchFamily="34" charset="0"/>
                            <a:cs typeface="Times New Roman" panose="02020603050405020304" pitchFamily="18" charset="0"/>
                          </a:rPr>
                          <m:t>∗</m:t>
                        </m:r>
                        <m:func>
                          <m:funcPr>
                            <m:ctrlPr>
                              <a:rPr lang="ru-RU" sz="1600" i="1">
                                <a:effectLst/>
                                <a:latin typeface="+mn-lt"/>
                                <a:ea typeface="Calibri" panose="020F0502020204030204" pitchFamily="34" charset="0"/>
                                <a:cs typeface="Times New Roman" panose="02020603050405020304" pitchFamily="18" charset="0"/>
                              </a:rPr>
                            </m:ctrlPr>
                          </m:funcPr>
                          <m:fName>
                            <m:sSubSup>
                              <m:sSubSupPr>
                                <m:ctrlPr>
                                  <a:rPr lang="ru-RU" sz="1600" i="1">
                                    <a:effectLst/>
                                    <a:latin typeface="+mn-lt"/>
                                    <a:ea typeface="Calibri" panose="020F0502020204030204" pitchFamily="34" charset="0"/>
                                    <a:cs typeface="Times New Roman" panose="02020603050405020304" pitchFamily="18" charset="0"/>
                                  </a:rPr>
                                </m:ctrlPr>
                              </m:sSubSupPr>
                              <m:e>
                                <m:r>
                                  <m:rPr>
                                    <m:sty m:val="p"/>
                                  </m:rPr>
                                  <a:rPr lang="ru-RU" sz="1600">
                                    <a:effectLst/>
                                    <a:latin typeface="+mn-lt"/>
                                    <a:ea typeface="Calibri" panose="020F0502020204030204" pitchFamily="34" charset="0"/>
                                    <a:cs typeface="Times New Roman" panose="02020603050405020304" pitchFamily="18" charset="0"/>
                                  </a:rPr>
                                  <m:t>log</m:t>
                                </m:r>
                              </m:e>
                              <m:sub>
                                <m:r>
                                  <a:rPr lang="ru-RU" sz="1600" i="1">
                                    <a:effectLst/>
                                    <a:latin typeface="+mn-lt"/>
                                    <a:ea typeface="Calibri" panose="020F0502020204030204" pitchFamily="34" charset="0"/>
                                    <a:cs typeface="Times New Roman" panose="02020603050405020304" pitchFamily="18" charset="0"/>
                                  </a:rPr>
                                  <m:t>2</m:t>
                                </m:r>
                              </m:sub>
                              <m:sup>
                                <m:r>
                                  <a:rPr lang="ru-RU" sz="1600" i="1">
                                    <a:effectLst/>
                                    <a:latin typeface="+mn-lt"/>
                                    <a:ea typeface="Calibri" panose="020F0502020204030204" pitchFamily="34" charset="0"/>
                                    <a:cs typeface="Times New Roman" panose="02020603050405020304" pitchFamily="18" charset="0"/>
                                  </a:rPr>
                                  <m:t>2</m:t>
                                </m:r>
                              </m:sup>
                            </m:sSubSup>
                          </m:fName>
                          <m:e>
                            <m:r>
                              <a:rPr lang="ru-RU" sz="1600" i="1">
                                <a:effectLst/>
                                <a:latin typeface="+mn-lt"/>
                                <a:ea typeface="Calibri" panose="020F0502020204030204" pitchFamily="34" charset="0"/>
                                <a:cs typeface="Times New Roman" panose="02020603050405020304" pitchFamily="18" charset="0"/>
                              </a:rPr>
                              <m:t>𝑛</m:t>
                            </m:r>
                          </m:e>
                        </m:func>
                        <m:r>
                          <a:rPr lang="ru-RU" sz="1600" i="1">
                            <a:effectLst/>
                            <a:latin typeface="+mn-lt"/>
                            <a:ea typeface="Calibri" panose="020F0502020204030204" pitchFamily="34" charset="0"/>
                            <a:cs typeface="Times New Roman" panose="02020603050405020304" pitchFamily="18" charset="0"/>
                          </a:rPr>
                          <m:t>+</m:t>
                        </m:r>
                        <m:r>
                          <a:rPr lang="ru-RU" sz="1600" i="1">
                            <a:effectLst/>
                            <a:latin typeface="+mn-lt"/>
                            <a:ea typeface="Calibri" panose="020F0502020204030204" pitchFamily="34" charset="0"/>
                            <a:cs typeface="Times New Roman" panose="02020603050405020304" pitchFamily="18" charset="0"/>
                          </a:rPr>
                          <m:t>2</m:t>
                        </m:r>
                        <m:r>
                          <a:rPr lang="ru-RU" sz="1600" i="1">
                            <a:effectLst/>
                            <a:latin typeface="+mn-lt"/>
                            <a:ea typeface="Calibri" panose="020F0502020204030204" pitchFamily="34" charset="0"/>
                            <a:cs typeface="Times New Roman" panose="02020603050405020304" pitchFamily="18" charset="0"/>
                          </a:rPr>
                          <m:t>∗</m:t>
                        </m:r>
                        <m:func>
                          <m:funcPr>
                            <m:ctrlPr>
                              <a:rPr lang="ru-RU" sz="1600" i="1">
                                <a:effectLst/>
                                <a:latin typeface="+mn-lt"/>
                                <a:ea typeface="Calibri" panose="020F0502020204030204" pitchFamily="34" charset="0"/>
                                <a:cs typeface="Times New Roman" panose="02020603050405020304" pitchFamily="18" charset="0"/>
                              </a:rPr>
                            </m:ctrlPr>
                          </m:funcPr>
                          <m:fName>
                            <m:sSub>
                              <m:sSubPr>
                                <m:ctrlPr>
                                  <a:rPr lang="ru-RU" sz="1600" i="1">
                                    <a:effectLst/>
                                    <a:latin typeface="+mn-lt"/>
                                    <a:ea typeface="Calibri" panose="020F0502020204030204" pitchFamily="34" charset="0"/>
                                    <a:cs typeface="Times New Roman" panose="02020603050405020304" pitchFamily="18" charset="0"/>
                                  </a:rPr>
                                </m:ctrlPr>
                              </m:sSubPr>
                              <m:e>
                                <m:r>
                                  <m:rPr>
                                    <m:sty m:val="p"/>
                                  </m:rPr>
                                  <a:rPr lang="ru-RU" sz="1600">
                                    <a:effectLst/>
                                    <a:latin typeface="+mn-lt"/>
                                    <a:ea typeface="Calibri" panose="020F0502020204030204" pitchFamily="34" charset="0"/>
                                    <a:cs typeface="Times New Roman" panose="02020603050405020304" pitchFamily="18" charset="0"/>
                                  </a:rPr>
                                  <m:t>log</m:t>
                                </m:r>
                              </m:e>
                              <m:sub>
                                <m:r>
                                  <a:rPr lang="ru-RU" sz="1600" i="1">
                                    <a:effectLst/>
                                    <a:latin typeface="+mn-lt"/>
                                    <a:ea typeface="Calibri" panose="020F0502020204030204" pitchFamily="34" charset="0"/>
                                    <a:cs typeface="Times New Roman" panose="02020603050405020304" pitchFamily="18" charset="0"/>
                                  </a:rPr>
                                  <m:t>2</m:t>
                                </m:r>
                              </m:sub>
                            </m:sSub>
                          </m:fName>
                          <m:e>
                            <m:r>
                              <a:rPr lang="en-US" sz="1600" i="1">
                                <a:effectLst/>
                                <a:latin typeface="+mn-lt"/>
                                <a:ea typeface="Calibri" panose="020F0502020204030204" pitchFamily="34" charset="0"/>
                                <a:cs typeface="Times New Roman" panose="02020603050405020304" pitchFamily="18" charset="0"/>
                              </a:rPr>
                              <m:t>𝑛</m:t>
                            </m:r>
                          </m:e>
                        </m:func>
                      </m:num>
                      <m:den>
                        <m:r>
                          <a:rPr lang="ru-RU" sz="1600" i="1">
                            <a:effectLst/>
                            <a:latin typeface="+mn-lt"/>
                            <a:ea typeface="Times New Roman" panose="02020603050405020304" pitchFamily="18" charset="0"/>
                            <a:cs typeface="Times New Roman" panose="02020603050405020304" pitchFamily="18" charset="0"/>
                          </a:rPr>
                          <m:t>4</m:t>
                        </m:r>
                      </m:den>
                    </m:f>
                  </m:oMath>
                </a14:m>
                <a:r>
                  <a:rPr lang="ru-RU" sz="1600" dirty="0">
                    <a:effectLst/>
                    <a:latin typeface="+mn-lt"/>
                    <a:ea typeface="Times New Roman" panose="02020603050405020304" pitchFamily="18" charset="0"/>
                    <a:cs typeface="Times New Roman" panose="02020603050405020304" pitchFamily="18" charset="0"/>
                  </a:rPr>
                  <a:t>.</a:t>
                </a:r>
                <a:endParaRPr lang="ru-RU" sz="1600" dirty="0">
                  <a:effectLst/>
                  <a:latin typeface="+mn-lt"/>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ru-RU" sz="1600" dirty="0">
                    <a:effectLst/>
                    <a:latin typeface="+mn-lt"/>
                    <a:ea typeface="Times New Roman" panose="02020603050405020304" pitchFamily="18" charset="0"/>
                    <a:cs typeface="Times New Roman" panose="02020603050405020304" pitchFamily="18" charset="0"/>
                  </a:rPr>
                  <a:t>для сортировки «зиг-</a:t>
                </a:r>
                <a:r>
                  <a:rPr lang="ru-RU" sz="1600" dirty="0" err="1">
                    <a:effectLst/>
                    <a:latin typeface="+mn-lt"/>
                    <a:ea typeface="Times New Roman" panose="02020603050405020304" pitchFamily="18" charset="0"/>
                    <a:cs typeface="Times New Roman" panose="02020603050405020304" pitchFamily="18" charset="0"/>
                  </a:rPr>
                  <a:t>загом</a:t>
                </a:r>
                <a:r>
                  <a:rPr lang="ru-RU" sz="1600" dirty="0">
                    <a:effectLst/>
                    <a:latin typeface="+mn-lt"/>
                    <a:ea typeface="Times New Roman" panose="02020603050405020304" pitchFamily="18" charset="0"/>
                    <a:cs typeface="Times New Roman" panose="02020603050405020304" pitchFamily="18" charset="0"/>
                  </a:rPr>
                  <a:t>» доказана константа равная 2700 для самого быстрого из известных </a:t>
                </a:r>
                <a14:m>
                  <m:oMath xmlns:m="http://schemas.openxmlformats.org/officeDocument/2006/math">
                    <m:r>
                      <a:rPr lang="ru-RU" sz="1600" i="1">
                        <a:effectLst/>
                        <a:latin typeface="+mn-lt"/>
                        <a:ea typeface="Times New Roman" panose="02020603050405020304" pitchFamily="18" charset="0"/>
                        <a:cs typeface="Times New Roman" panose="02020603050405020304" pitchFamily="18" charset="0"/>
                      </a:rPr>
                      <m:t>𝜀</m:t>
                    </m:r>
                  </m:oMath>
                </a14:m>
                <a:r>
                  <a:rPr lang="ru-RU" sz="1600" dirty="0">
                    <a:effectLst/>
                    <a:latin typeface="+mn-lt"/>
                    <a:ea typeface="Times New Roman" panose="02020603050405020304" pitchFamily="18" charset="0"/>
                    <a:cs typeface="Times New Roman" panose="02020603050405020304" pitchFamily="18" charset="0"/>
                  </a:rPr>
                  <a:t>-разделителей, однако, мной была реализована чуть менее оптимальная версия </a:t>
                </a:r>
                <a14:m>
                  <m:oMath xmlns:m="http://schemas.openxmlformats.org/officeDocument/2006/math">
                    <m:r>
                      <a:rPr lang="ru-RU" sz="1600" i="1">
                        <a:effectLst/>
                        <a:latin typeface="+mn-lt"/>
                        <a:ea typeface="Times New Roman" panose="02020603050405020304" pitchFamily="18" charset="0"/>
                        <a:cs typeface="Times New Roman" panose="02020603050405020304" pitchFamily="18" charset="0"/>
                      </a:rPr>
                      <m:t>𝜀</m:t>
                    </m:r>
                  </m:oMath>
                </a14:m>
                <a:r>
                  <a:rPr lang="ru-RU" sz="1600" dirty="0">
                    <a:effectLst/>
                    <a:latin typeface="+mn-lt"/>
                    <a:ea typeface="Times New Roman" panose="02020603050405020304" pitchFamily="18" charset="0"/>
                    <a:cs typeface="Times New Roman" panose="02020603050405020304" pitchFamily="18" charset="0"/>
                  </a:rPr>
                  <a:t>-разделителя, которая в среднем работает хуже, чем самая оптимальная версия в 2 раза [19], поэтому итоговое ожидаемое количество операций </a:t>
                </a:r>
                <a14:m>
                  <m:oMath xmlns:m="http://schemas.openxmlformats.org/officeDocument/2006/math">
                    <m:r>
                      <a:rPr lang="ru-RU" sz="1600" i="1">
                        <a:effectLst/>
                        <a:latin typeface="+mn-lt"/>
                        <a:ea typeface="Times New Roman" panose="02020603050405020304" pitchFamily="18" charset="0"/>
                        <a:cs typeface="Times New Roman" panose="02020603050405020304" pitchFamily="18" charset="0"/>
                      </a:rPr>
                      <m:t>5400</m:t>
                    </m:r>
                    <m:r>
                      <a:rPr lang="ru-RU" sz="1600" i="1">
                        <a:effectLst/>
                        <a:latin typeface="+mn-lt"/>
                        <a:ea typeface="Times New Roman" panose="02020603050405020304" pitchFamily="18" charset="0"/>
                        <a:cs typeface="Times New Roman" panose="02020603050405020304" pitchFamily="18" charset="0"/>
                      </a:rPr>
                      <m:t>∗</m:t>
                    </m:r>
                    <m:r>
                      <a:rPr lang="en-US" sz="1600" i="1">
                        <a:effectLst/>
                        <a:latin typeface="+mn-lt"/>
                        <a:ea typeface="Times New Roman" panose="02020603050405020304" pitchFamily="18" charset="0"/>
                        <a:cs typeface="Times New Roman" panose="02020603050405020304" pitchFamily="18" charset="0"/>
                      </a:rPr>
                      <m:t>𝑛</m:t>
                    </m:r>
                    <m:r>
                      <a:rPr lang="ru-RU" sz="1600" i="1">
                        <a:effectLst/>
                        <a:latin typeface="+mn-lt"/>
                        <a:ea typeface="Times New Roman" panose="02020603050405020304" pitchFamily="18" charset="0"/>
                        <a:cs typeface="Times New Roman" panose="02020603050405020304" pitchFamily="18" charset="0"/>
                      </a:rPr>
                      <m:t>∗</m:t>
                    </m:r>
                    <m:func>
                      <m:funcPr>
                        <m:ctrlPr>
                          <a:rPr lang="ru-RU" sz="1600" i="1">
                            <a:effectLst/>
                            <a:latin typeface="+mn-lt"/>
                            <a:ea typeface="Times New Roman" panose="02020603050405020304" pitchFamily="18" charset="0"/>
                            <a:cs typeface="Times New Roman" panose="02020603050405020304" pitchFamily="18" charset="0"/>
                          </a:rPr>
                        </m:ctrlPr>
                      </m:funcPr>
                      <m:fName>
                        <m:r>
                          <m:rPr>
                            <m:sty m:val="p"/>
                          </m:rPr>
                          <a:rPr lang="ru-RU" sz="1600">
                            <a:effectLst/>
                            <a:latin typeface="+mn-lt"/>
                            <a:ea typeface="Calibri" panose="020F0502020204030204" pitchFamily="34" charset="0"/>
                            <a:cs typeface="Times New Roman" panose="02020603050405020304" pitchFamily="18" charset="0"/>
                          </a:rPr>
                          <m:t>log</m:t>
                        </m:r>
                      </m:fName>
                      <m:e>
                        <m:r>
                          <a:rPr lang="ru-RU" sz="1600" i="1">
                            <a:effectLst/>
                            <a:latin typeface="+mn-lt"/>
                            <a:ea typeface="Times New Roman" panose="02020603050405020304" pitchFamily="18" charset="0"/>
                            <a:cs typeface="Times New Roman" panose="02020603050405020304" pitchFamily="18" charset="0"/>
                          </a:rPr>
                          <m:t>𝑛</m:t>
                        </m:r>
                      </m:e>
                    </m:func>
                  </m:oMath>
                </a14:m>
                <a:r>
                  <a:rPr lang="ru-RU" sz="1600" dirty="0">
                    <a:effectLst/>
                    <a:latin typeface="+mn-lt"/>
                    <a:ea typeface="Times New Roman" panose="02020603050405020304" pitchFamily="18" charset="0"/>
                    <a:cs typeface="Times New Roman" panose="02020603050405020304" pitchFamily="18" charset="0"/>
                  </a:rPr>
                  <a:t>.</a:t>
                </a:r>
                <a:endParaRPr lang="ru-RU" sz="1600" dirty="0">
                  <a:effectLst/>
                  <a:latin typeface="+mn-lt"/>
                  <a:ea typeface="Calibri" panose="020F0502020204030204" pitchFamily="34" charset="0"/>
                  <a:cs typeface="Times New Roman" panose="02020603050405020304" pitchFamily="18" charset="0"/>
                </a:endParaRPr>
              </a:p>
            </p:txBody>
          </p:sp>
        </mc:Choice>
        <mc:Fallback>
          <p:sp>
            <p:nvSpPr>
              <p:cNvPr id="483" name="Google Shape;483;p41"/>
              <p:cNvSpPr>
                <a:spLocks noRot="1" noChangeAspect="1" noMove="1" noResize="1" noEditPoints="1" noAdjustHandles="1" noChangeArrowheads="1" noChangeShapeType="1" noTextEdit="1"/>
              </p:cNvSpPr>
              <p:nvPr/>
            </p:nvSpPr>
            <p:spPr>
              <a:xfrm>
                <a:off x="222250" y="1479550"/>
                <a:ext cx="8575500" cy="831000"/>
              </a:xfrm>
              <a:prstGeom prst="rect">
                <a:avLst/>
              </a:prstGeom>
              <a:blipFill>
                <a:blip r:embed="rId4"/>
                <a:stretch>
                  <a:fillRect l="-355" t="-2206" r="-426" b="-491176"/>
                </a:stretch>
              </a:blipFill>
              <a:ln>
                <a:noFill/>
              </a:ln>
            </p:spPr>
            <p:txBody>
              <a:bodyPr/>
              <a:lstStyle/>
              <a:p>
                <a:r>
                  <a:rPr lang="ru-RU">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7"/>
        <p:cNvGrpSpPr/>
        <p:nvPr/>
      </p:nvGrpSpPr>
      <p:grpSpPr>
        <a:xfrm>
          <a:off x="0" y="0"/>
          <a:ext cx="0" cy="0"/>
          <a:chOff x="0" y="0"/>
          <a:chExt cx="0" cy="0"/>
        </a:xfrm>
      </p:grpSpPr>
      <p:sp>
        <p:nvSpPr>
          <p:cNvPr id="488" name="Google Shape;488;p42"/>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489" name="Google Shape;489;p42"/>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Эксперимент</a:t>
            </a:r>
            <a:endParaRPr sz="2400" b="1">
              <a:solidFill>
                <a:schemeClr val="lt1"/>
              </a:solidFill>
              <a:latin typeface="Arial"/>
              <a:ea typeface="Arial"/>
              <a:cs typeface="Arial"/>
              <a:sym typeface="Arial"/>
            </a:endParaRPr>
          </a:p>
        </p:txBody>
      </p:sp>
      <p:sp>
        <p:nvSpPr>
          <p:cNvPr id="490" name="Google Shape;490;p42"/>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491" name="Google Shape;491;p42"/>
          <p:cNvSpPr/>
          <p:nvPr/>
        </p:nvSpPr>
        <p:spPr>
          <a:xfrm>
            <a:off x="7300913" y="3967163"/>
            <a:ext cx="6747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492" name="Google Shape;492;p42"/>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493" name="Google Shape;493;p4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31</a:t>
            </a:fld>
            <a:endParaRPr sz="1800">
              <a:solidFill>
                <a:schemeClr val="dk1"/>
              </a:solidFill>
            </a:endParaRPr>
          </a:p>
        </p:txBody>
      </p:sp>
      <p:graphicFrame>
        <p:nvGraphicFramePr>
          <p:cNvPr id="494" name="Google Shape;494;p42"/>
          <p:cNvGraphicFramePr/>
          <p:nvPr/>
        </p:nvGraphicFramePr>
        <p:xfrm>
          <a:off x="1428750" y="1344200"/>
          <a:ext cx="6486525" cy="3915708"/>
        </p:xfrm>
        <a:graphic>
          <a:graphicData uri="http://schemas.openxmlformats.org/drawingml/2006/table">
            <a:tbl>
              <a:tblPr>
                <a:noFill/>
                <a:tableStyleId>{A4F1F1C6-5792-4D09-96E5-C16C1CE3A855}</a:tableStyleId>
              </a:tblPr>
              <a:tblGrid>
                <a:gridCol w="127635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gridCol w="571500">
                  <a:extLst>
                    <a:ext uri="{9D8B030D-6E8A-4147-A177-3AD203B41FA5}">
                      <a16:colId xmlns:a16="http://schemas.microsoft.com/office/drawing/2014/main" val="20004"/>
                    </a:ext>
                  </a:extLst>
                </a:gridCol>
                <a:gridCol w="6477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81050">
                  <a:extLst>
                    <a:ext uri="{9D8B030D-6E8A-4147-A177-3AD203B41FA5}">
                      <a16:colId xmlns:a16="http://schemas.microsoft.com/office/drawing/2014/main" val="20007"/>
                    </a:ext>
                  </a:extLst>
                </a:gridCol>
                <a:gridCol w="962025">
                  <a:extLst>
                    <a:ext uri="{9D8B030D-6E8A-4147-A177-3AD203B41FA5}">
                      <a16:colId xmlns:a16="http://schemas.microsoft.com/office/drawing/2014/main" val="20008"/>
                    </a:ext>
                  </a:extLst>
                </a:gridCol>
              </a:tblGrid>
              <a:tr h="0">
                <a:tc>
                  <a:txBody>
                    <a:bodyPr/>
                    <a:lstStyle/>
                    <a:p>
                      <a:pPr marL="0" lvl="0" indent="0" algn="l" rtl="0">
                        <a:spcBef>
                          <a:spcPts val="0"/>
                        </a:spcBef>
                        <a:spcAft>
                          <a:spcPts val="0"/>
                        </a:spcAft>
                        <a:buNone/>
                      </a:pPr>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1000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10000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100000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1000000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10000000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100000000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61950">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Быстрая сортировка</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0,001</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0,017</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0,199</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2,325</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26,575</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1950">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Сортировка слияниями</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0,001</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0,017</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0,199</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2,325</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26,575</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61950">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Пирамидальная сортировка</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0,001</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0,017</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0,199</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2,325</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26,575</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61950">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Сортировка "Пузырьком"</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0,01</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100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10000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1000000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100000000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61950">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Сортировка Бэтчера</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0,004</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0,069</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0,993</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13,518</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176,563</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61950">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Сортировка “зиг-загом”</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0,003</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0,048</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0,553</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12,386</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120,324</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1132,462</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21743,27</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195689,45</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8"/>
        <p:cNvGrpSpPr/>
        <p:nvPr/>
      </p:nvGrpSpPr>
      <p:grpSpPr>
        <a:xfrm>
          <a:off x="0" y="0"/>
          <a:ext cx="0" cy="0"/>
          <a:chOff x="0" y="0"/>
          <a:chExt cx="0" cy="0"/>
        </a:xfrm>
      </p:grpSpPr>
      <p:sp>
        <p:nvSpPr>
          <p:cNvPr id="499" name="Google Shape;499;p43"/>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500" name="Google Shape;500;p43"/>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Первый эксперимент</a:t>
            </a:r>
            <a:endParaRPr sz="2400" b="1">
              <a:solidFill>
                <a:schemeClr val="lt1"/>
              </a:solidFill>
              <a:latin typeface="Arial"/>
              <a:ea typeface="Arial"/>
              <a:cs typeface="Arial"/>
              <a:sym typeface="Arial"/>
            </a:endParaRPr>
          </a:p>
        </p:txBody>
      </p:sp>
      <p:sp>
        <p:nvSpPr>
          <p:cNvPr id="501" name="Google Shape;501;p43"/>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502" name="Google Shape;502;p43"/>
          <p:cNvSpPr/>
          <p:nvPr/>
        </p:nvSpPr>
        <p:spPr>
          <a:xfrm>
            <a:off x="7300913" y="3967163"/>
            <a:ext cx="6747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503" name="Google Shape;503;p43"/>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504" name="Google Shape;504;p4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32</a:t>
            </a:fld>
            <a:endParaRPr sz="1800">
              <a:solidFill>
                <a:schemeClr val="dk1"/>
              </a:solidFill>
            </a:endParaRPr>
          </a:p>
        </p:txBody>
      </p:sp>
      <p:graphicFrame>
        <p:nvGraphicFramePr>
          <p:cNvPr id="505" name="Google Shape;505;p43"/>
          <p:cNvGraphicFramePr/>
          <p:nvPr/>
        </p:nvGraphicFramePr>
        <p:xfrm>
          <a:off x="1347788" y="1344200"/>
          <a:ext cx="6448425" cy="3915708"/>
        </p:xfrm>
        <a:graphic>
          <a:graphicData uri="http://schemas.openxmlformats.org/drawingml/2006/table">
            <a:tbl>
              <a:tblPr>
                <a:noFill/>
                <a:tableStyleId>{A4F1F1C6-5792-4D09-96E5-C16C1CE3A855}</a:tableStyleId>
              </a:tblPr>
              <a:tblGrid>
                <a:gridCol w="1276350">
                  <a:extLst>
                    <a:ext uri="{9D8B030D-6E8A-4147-A177-3AD203B41FA5}">
                      <a16:colId xmlns:a16="http://schemas.microsoft.com/office/drawing/2014/main" val="20000"/>
                    </a:ext>
                  </a:extLst>
                </a:gridCol>
                <a:gridCol w="561975">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95300">
                  <a:extLst>
                    <a:ext uri="{9D8B030D-6E8A-4147-A177-3AD203B41FA5}">
                      <a16:colId xmlns:a16="http://schemas.microsoft.com/office/drawing/2014/main" val="20003"/>
                    </a:ext>
                  </a:extLst>
                </a:gridCol>
                <a:gridCol w="561975">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7239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gridCol w="962025">
                  <a:extLst>
                    <a:ext uri="{9D8B030D-6E8A-4147-A177-3AD203B41FA5}">
                      <a16:colId xmlns:a16="http://schemas.microsoft.com/office/drawing/2014/main" val="20008"/>
                    </a:ext>
                  </a:extLst>
                </a:gridCol>
              </a:tblGrid>
              <a:tr h="0">
                <a:tc>
                  <a:txBody>
                    <a:bodyPr/>
                    <a:lstStyle/>
                    <a:p>
                      <a:pPr marL="0" lvl="0" indent="0" algn="l" rtl="0">
                        <a:spcBef>
                          <a:spcPts val="0"/>
                        </a:spcBef>
                        <a:spcAft>
                          <a:spcPts val="0"/>
                        </a:spcAft>
                        <a:buNone/>
                      </a:pPr>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1000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10000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100000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1000000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10000000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100000000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61950">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Быстрая сортировка</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0,002</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0,026</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0,32</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3,884</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43,873</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1950">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Сортировка слияниями</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0,003</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0,043</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0,487</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4,197</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45,766</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61950">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Пирамидальная сортировка</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0,002</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0,036</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0,464</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4,29</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46,812</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61950">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Сортировка "Пузырьком"</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0,002</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0,188</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18,882</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61950">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Сортировка Бэтчера</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0,005</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0,075</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0,985</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12,223</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168,231</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61950">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Сортировка зиг-загом</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0,038</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0,489</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11,884</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124,77</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1206,507</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9"/>
        <p:cNvGrpSpPr/>
        <p:nvPr/>
      </p:nvGrpSpPr>
      <p:grpSpPr>
        <a:xfrm>
          <a:off x="0" y="0"/>
          <a:ext cx="0" cy="0"/>
          <a:chOff x="0" y="0"/>
          <a:chExt cx="0" cy="0"/>
        </a:xfrm>
      </p:grpSpPr>
      <p:sp>
        <p:nvSpPr>
          <p:cNvPr id="510" name="Google Shape;510;p44"/>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511" name="Google Shape;511;p44"/>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Второй эксперимент</a:t>
            </a:r>
            <a:endParaRPr sz="2400" b="1">
              <a:solidFill>
                <a:schemeClr val="lt1"/>
              </a:solidFill>
              <a:latin typeface="Arial"/>
              <a:ea typeface="Arial"/>
              <a:cs typeface="Arial"/>
              <a:sym typeface="Arial"/>
            </a:endParaRPr>
          </a:p>
        </p:txBody>
      </p:sp>
      <p:sp>
        <p:nvSpPr>
          <p:cNvPr id="512" name="Google Shape;512;p44"/>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513" name="Google Shape;513;p44"/>
          <p:cNvSpPr/>
          <p:nvPr/>
        </p:nvSpPr>
        <p:spPr>
          <a:xfrm>
            <a:off x="7300913" y="3967163"/>
            <a:ext cx="6747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514" name="Google Shape;514;p44"/>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515" name="Google Shape;515;p4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33</a:t>
            </a:fld>
            <a:endParaRPr sz="1800">
              <a:solidFill>
                <a:schemeClr val="dk1"/>
              </a:solidFill>
            </a:endParaRPr>
          </a:p>
        </p:txBody>
      </p:sp>
      <p:graphicFrame>
        <p:nvGraphicFramePr>
          <p:cNvPr id="516" name="Google Shape;516;p44"/>
          <p:cNvGraphicFramePr/>
          <p:nvPr/>
        </p:nvGraphicFramePr>
        <p:xfrm>
          <a:off x="1352550" y="1315025"/>
          <a:ext cx="6429400" cy="2182824"/>
        </p:xfrm>
        <a:graphic>
          <a:graphicData uri="http://schemas.openxmlformats.org/drawingml/2006/table">
            <a:tbl>
              <a:tblPr>
                <a:noFill/>
                <a:tableStyleId>{A4F1F1C6-5792-4D09-96E5-C16C1CE3A855}</a:tableStyleId>
              </a:tblPr>
              <a:tblGrid>
                <a:gridCol w="1179350">
                  <a:extLst>
                    <a:ext uri="{9D8B030D-6E8A-4147-A177-3AD203B41FA5}">
                      <a16:colId xmlns:a16="http://schemas.microsoft.com/office/drawing/2014/main" val="20000"/>
                    </a:ext>
                  </a:extLst>
                </a:gridCol>
                <a:gridCol w="513600">
                  <a:extLst>
                    <a:ext uri="{9D8B030D-6E8A-4147-A177-3AD203B41FA5}">
                      <a16:colId xmlns:a16="http://schemas.microsoft.com/office/drawing/2014/main" val="20001"/>
                    </a:ext>
                  </a:extLst>
                </a:gridCol>
                <a:gridCol w="513600">
                  <a:extLst>
                    <a:ext uri="{9D8B030D-6E8A-4147-A177-3AD203B41FA5}">
                      <a16:colId xmlns:a16="http://schemas.microsoft.com/office/drawing/2014/main" val="20002"/>
                    </a:ext>
                  </a:extLst>
                </a:gridCol>
                <a:gridCol w="513600">
                  <a:extLst>
                    <a:ext uri="{9D8B030D-6E8A-4147-A177-3AD203B41FA5}">
                      <a16:colId xmlns:a16="http://schemas.microsoft.com/office/drawing/2014/main" val="20003"/>
                    </a:ext>
                  </a:extLst>
                </a:gridCol>
                <a:gridCol w="570650">
                  <a:extLst>
                    <a:ext uri="{9D8B030D-6E8A-4147-A177-3AD203B41FA5}">
                      <a16:colId xmlns:a16="http://schemas.microsoft.com/office/drawing/2014/main" val="20004"/>
                    </a:ext>
                  </a:extLst>
                </a:gridCol>
                <a:gridCol w="646750">
                  <a:extLst>
                    <a:ext uri="{9D8B030D-6E8A-4147-A177-3AD203B41FA5}">
                      <a16:colId xmlns:a16="http://schemas.microsoft.com/office/drawing/2014/main" val="20005"/>
                    </a:ext>
                  </a:extLst>
                </a:gridCol>
                <a:gridCol w="722825">
                  <a:extLst>
                    <a:ext uri="{9D8B030D-6E8A-4147-A177-3AD203B41FA5}">
                      <a16:colId xmlns:a16="http://schemas.microsoft.com/office/drawing/2014/main" val="20006"/>
                    </a:ext>
                  </a:extLst>
                </a:gridCol>
                <a:gridCol w="836950">
                  <a:extLst>
                    <a:ext uri="{9D8B030D-6E8A-4147-A177-3AD203B41FA5}">
                      <a16:colId xmlns:a16="http://schemas.microsoft.com/office/drawing/2014/main" val="20007"/>
                    </a:ext>
                  </a:extLst>
                </a:gridCol>
                <a:gridCol w="932075">
                  <a:extLst>
                    <a:ext uri="{9D8B030D-6E8A-4147-A177-3AD203B41FA5}">
                      <a16:colId xmlns:a16="http://schemas.microsoft.com/office/drawing/2014/main" val="20008"/>
                    </a:ext>
                  </a:extLst>
                </a:gridCol>
              </a:tblGrid>
              <a:tr h="423075">
                <a:tc>
                  <a:txBody>
                    <a:bodyPr/>
                    <a:lstStyle/>
                    <a:p>
                      <a:pPr marL="0" lvl="0" indent="0" algn="l" rtl="0">
                        <a:spcBef>
                          <a:spcPts val="0"/>
                        </a:spcBef>
                        <a:spcAft>
                          <a:spcPts val="0"/>
                        </a:spcAft>
                        <a:buNone/>
                      </a:pPr>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1000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10000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100000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1000000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10000000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b="1">
                          <a:latin typeface="Times New Roman"/>
                          <a:ea typeface="Times New Roman"/>
                          <a:cs typeface="Times New Roman"/>
                          <a:sym typeface="Times New Roman"/>
                        </a:rPr>
                        <a:t>100000000</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85800">
                <a:tc>
                  <a:txBody>
                    <a:bodyPr/>
                    <a:lstStyle/>
                    <a:p>
                      <a:pPr marL="0" lvl="0" indent="0" algn="ctr" rtl="0">
                        <a:lnSpc>
                          <a:spcPct val="115000"/>
                        </a:lnSpc>
                        <a:spcBef>
                          <a:spcPts val="1200"/>
                        </a:spcBef>
                        <a:spcAft>
                          <a:spcPts val="0"/>
                        </a:spcAft>
                        <a:buNone/>
                      </a:pPr>
                      <a:r>
                        <a:rPr lang="ru-RU" sz="1200" b="1">
                          <a:latin typeface="Times New Roman"/>
                          <a:ea typeface="Times New Roman"/>
                          <a:cs typeface="Times New Roman"/>
                          <a:sym typeface="Times New Roman"/>
                        </a:rPr>
                        <a:t>Сортировка "Пузырьком"</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0,004</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0,302</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29,511</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85800">
                <a:tc>
                  <a:txBody>
                    <a:bodyPr/>
                    <a:lstStyle/>
                    <a:p>
                      <a:pPr marL="0" lvl="0" indent="0" algn="ctr" rtl="0">
                        <a:lnSpc>
                          <a:spcPct val="115000"/>
                        </a:lnSpc>
                        <a:spcBef>
                          <a:spcPts val="1200"/>
                        </a:spcBef>
                        <a:spcAft>
                          <a:spcPts val="0"/>
                        </a:spcAft>
                        <a:buNone/>
                      </a:pPr>
                      <a:r>
                        <a:rPr lang="ru-RU" sz="1200" b="1">
                          <a:latin typeface="Times New Roman"/>
                          <a:ea typeface="Times New Roman"/>
                          <a:cs typeface="Times New Roman"/>
                          <a:sym typeface="Times New Roman"/>
                        </a:rPr>
                        <a:t>Сортировка Бэтчера</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0,006</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0,079</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1,026</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13,276</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173,087</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85800">
                <a:tc>
                  <a:txBody>
                    <a:bodyPr/>
                    <a:lstStyle/>
                    <a:p>
                      <a:pPr marL="0" lvl="0" indent="0" algn="ctr" rtl="0">
                        <a:lnSpc>
                          <a:spcPct val="115000"/>
                        </a:lnSpc>
                        <a:spcBef>
                          <a:spcPts val="1200"/>
                        </a:spcBef>
                        <a:spcAft>
                          <a:spcPts val="0"/>
                        </a:spcAft>
                        <a:buNone/>
                      </a:pPr>
                      <a:r>
                        <a:rPr lang="ru-RU" sz="1200" b="1">
                          <a:latin typeface="Times New Roman"/>
                          <a:ea typeface="Times New Roman"/>
                          <a:cs typeface="Times New Roman"/>
                          <a:sym typeface="Times New Roman"/>
                        </a:rPr>
                        <a:t>Сортировка зиг-загом</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0,02</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0,401</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12,076</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125,392</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1210,714</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ru-RU"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517" name="Google Shape;517;p44"/>
          <p:cNvGraphicFramePr/>
          <p:nvPr/>
        </p:nvGraphicFramePr>
        <p:xfrm>
          <a:off x="1352563" y="4122875"/>
          <a:ext cx="6429375" cy="1759749"/>
        </p:xfrm>
        <a:graphic>
          <a:graphicData uri="http://schemas.openxmlformats.org/drawingml/2006/table">
            <a:tbl>
              <a:tblPr>
                <a:noFill/>
                <a:tableStyleId>{A4F1F1C6-5792-4D09-96E5-C16C1CE3A855}</a:tableStyleId>
              </a:tblPr>
              <a:tblGrid>
                <a:gridCol w="1190625">
                  <a:extLst>
                    <a:ext uri="{9D8B030D-6E8A-4147-A177-3AD203B41FA5}">
                      <a16:colId xmlns:a16="http://schemas.microsoft.com/office/drawing/2014/main" val="20000"/>
                    </a:ext>
                  </a:extLst>
                </a:gridCol>
                <a:gridCol w="502300">
                  <a:extLst>
                    <a:ext uri="{9D8B030D-6E8A-4147-A177-3AD203B41FA5}">
                      <a16:colId xmlns:a16="http://schemas.microsoft.com/office/drawing/2014/main" val="20001"/>
                    </a:ext>
                  </a:extLst>
                </a:gridCol>
                <a:gridCol w="513600">
                  <a:extLst>
                    <a:ext uri="{9D8B030D-6E8A-4147-A177-3AD203B41FA5}">
                      <a16:colId xmlns:a16="http://schemas.microsoft.com/office/drawing/2014/main" val="20002"/>
                    </a:ext>
                  </a:extLst>
                </a:gridCol>
                <a:gridCol w="513600">
                  <a:extLst>
                    <a:ext uri="{9D8B030D-6E8A-4147-A177-3AD203B41FA5}">
                      <a16:colId xmlns:a16="http://schemas.microsoft.com/office/drawing/2014/main" val="20003"/>
                    </a:ext>
                  </a:extLst>
                </a:gridCol>
                <a:gridCol w="570650">
                  <a:extLst>
                    <a:ext uri="{9D8B030D-6E8A-4147-A177-3AD203B41FA5}">
                      <a16:colId xmlns:a16="http://schemas.microsoft.com/office/drawing/2014/main" val="20004"/>
                    </a:ext>
                  </a:extLst>
                </a:gridCol>
                <a:gridCol w="646750">
                  <a:extLst>
                    <a:ext uri="{9D8B030D-6E8A-4147-A177-3AD203B41FA5}">
                      <a16:colId xmlns:a16="http://schemas.microsoft.com/office/drawing/2014/main" val="20005"/>
                    </a:ext>
                  </a:extLst>
                </a:gridCol>
                <a:gridCol w="722825">
                  <a:extLst>
                    <a:ext uri="{9D8B030D-6E8A-4147-A177-3AD203B41FA5}">
                      <a16:colId xmlns:a16="http://schemas.microsoft.com/office/drawing/2014/main" val="20006"/>
                    </a:ext>
                  </a:extLst>
                </a:gridCol>
                <a:gridCol w="836950">
                  <a:extLst>
                    <a:ext uri="{9D8B030D-6E8A-4147-A177-3AD203B41FA5}">
                      <a16:colId xmlns:a16="http://schemas.microsoft.com/office/drawing/2014/main" val="20007"/>
                    </a:ext>
                  </a:extLst>
                </a:gridCol>
                <a:gridCol w="932075">
                  <a:extLst>
                    <a:ext uri="{9D8B030D-6E8A-4147-A177-3AD203B41FA5}">
                      <a16:colId xmlns:a16="http://schemas.microsoft.com/office/drawing/2014/main" val="20008"/>
                    </a:ext>
                  </a:extLst>
                </a:gridCol>
              </a:tblGrid>
              <a:tr h="361950">
                <a:tc>
                  <a:txBody>
                    <a:bodyPr/>
                    <a:lstStyle/>
                    <a:p>
                      <a:pPr marL="0" lvl="0" indent="0" algn="ctr" rtl="0">
                        <a:lnSpc>
                          <a:spcPct val="115000"/>
                        </a:lnSpc>
                        <a:spcBef>
                          <a:spcPts val="1200"/>
                        </a:spcBef>
                        <a:spcAft>
                          <a:spcPts val="0"/>
                        </a:spcAft>
                        <a:buNone/>
                      </a:pPr>
                      <a:r>
                        <a:rPr lang="ru-RU" sz="1200" b="1">
                          <a:latin typeface="Times New Roman"/>
                          <a:ea typeface="Times New Roman"/>
                          <a:cs typeface="Times New Roman"/>
                          <a:sym typeface="Times New Roman"/>
                        </a:rPr>
                        <a:t>Сортировка "Пузырьком"</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0,005</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0,298</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29,834</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61950">
                <a:tc>
                  <a:txBody>
                    <a:bodyPr/>
                    <a:lstStyle/>
                    <a:p>
                      <a:pPr marL="0" lvl="0" indent="0" algn="ctr" rtl="0">
                        <a:lnSpc>
                          <a:spcPct val="115000"/>
                        </a:lnSpc>
                        <a:spcBef>
                          <a:spcPts val="1200"/>
                        </a:spcBef>
                        <a:spcAft>
                          <a:spcPts val="0"/>
                        </a:spcAft>
                        <a:buNone/>
                      </a:pPr>
                      <a:r>
                        <a:rPr lang="ru-RU" sz="1200" b="1">
                          <a:latin typeface="Times New Roman"/>
                          <a:ea typeface="Times New Roman"/>
                          <a:cs typeface="Times New Roman"/>
                          <a:sym typeface="Times New Roman"/>
                        </a:rPr>
                        <a:t>Сортировка Бэтчера</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0,005</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0,08</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1,072</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14,794</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176,064</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1950">
                <a:tc>
                  <a:txBody>
                    <a:bodyPr/>
                    <a:lstStyle/>
                    <a:p>
                      <a:pPr marL="0" lvl="0" indent="0" algn="ctr" rtl="0">
                        <a:lnSpc>
                          <a:spcPct val="115000"/>
                        </a:lnSpc>
                        <a:spcBef>
                          <a:spcPts val="1200"/>
                        </a:spcBef>
                        <a:spcAft>
                          <a:spcPts val="0"/>
                        </a:spcAft>
                        <a:buNone/>
                      </a:pPr>
                      <a:r>
                        <a:rPr lang="ru-RU" sz="1200" b="1">
                          <a:latin typeface="Times New Roman"/>
                          <a:ea typeface="Times New Roman"/>
                          <a:cs typeface="Times New Roman"/>
                          <a:sym typeface="Times New Roman"/>
                        </a:rPr>
                        <a:t>Сортировка зиг-загом</a:t>
                      </a:r>
                      <a:endParaRPr sz="1200" b="1">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0,002</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0,052</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1,236</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17,772</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218,382</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ru-RU"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L="68575" marR="68575" marT="91425" marB="91425">
                    <a:lnL w="12675" cap="flat" cmpd="sng">
                      <a:solidFill>
                        <a:srgbClr val="000000"/>
                      </a:solidFill>
                      <a:prstDash val="solid"/>
                      <a:round/>
                      <a:headEnd type="none" w="sm" len="sm"/>
                      <a:tailEnd type="none" w="sm" len="sm"/>
                    </a:lnL>
                    <a:lnR w="12675" cap="flat" cmpd="sng">
                      <a:solidFill>
                        <a:srgbClr val="000000"/>
                      </a:solidFill>
                      <a:prstDash val="solid"/>
                      <a:round/>
                      <a:headEnd type="none" w="sm" len="sm"/>
                      <a:tailEnd type="none" w="sm" len="sm"/>
                    </a:lnR>
                    <a:lnT w="12675" cap="flat" cmpd="sng">
                      <a:solidFill>
                        <a:srgbClr val="000000"/>
                      </a:solidFill>
                      <a:prstDash val="solid"/>
                      <a:round/>
                      <a:headEnd type="none" w="sm" len="sm"/>
                      <a:tailEnd type="none" w="sm" len="sm"/>
                    </a:lnT>
                    <a:lnB w="126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sp>
        <p:nvSpPr>
          <p:cNvPr id="522" name="Google Shape;522;p45"/>
          <p:cNvSpPr txBox="1"/>
          <p:nvPr/>
        </p:nvSpPr>
        <p:spPr>
          <a:xfrm>
            <a:off x="255588" y="6415088"/>
            <a:ext cx="4143375" cy="2460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endParaRPr>
          </a:p>
          <a:p>
            <a:pPr marL="0" marR="0" lvl="0" indent="0" algn="l" rtl="0">
              <a:spcBef>
                <a:spcPts val="0"/>
              </a:spcBef>
              <a:spcAft>
                <a:spcPts val="0"/>
              </a:spcAft>
              <a:buNone/>
            </a:pPr>
            <a:endParaRPr sz="800">
              <a:solidFill>
                <a:schemeClr val="lt1"/>
              </a:solidFill>
            </a:endParaRPr>
          </a:p>
        </p:txBody>
      </p:sp>
      <p:sp>
        <p:nvSpPr>
          <p:cNvPr id="523" name="Google Shape;523;p45"/>
          <p:cNvSpPr txBox="1"/>
          <p:nvPr/>
        </p:nvSpPr>
        <p:spPr>
          <a:xfrm>
            <a:off x="1428749" y="428625"/>
            <a:ext cx="7432863" cy="4127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latin typeface="Arial"/>
                <a:ea typeface="Arial"/>
                <a:cs typeface="Arial"/>
                <a:sym typeface="Arial"/>
              </a:rPr>
              <a:t>ВЫВОДЫ ПО РАБОТЕ</a:t>
            </a:r>
            <a:endParaRPr sz="2400" b="1">
              <a:solidFill>
                <a:schemeClr val="lt1"/>
              </a:solidFill>
              <a:latin typeface="Arial"/>
              <a:ea typeface="Arial"/>
              <a:cs typeface="Arial"/>
              <a:sym typeface="Arial"/>
            </a:endParaRPr>
          </a:p>
        </p:txBody>
      </p:sp>
      <p:sp>
        <p:nvSpPr>
          <p:cNvPr id="524" name="Google Shape;524;p45"/>
          <p:cNvSpPr/>
          <p:nvPr/>
        </p:nvSpPr>
        <p:spPr>
          <a:xfrm>
            <a:off x="7300913" y="2255838"/>
            <a:ext cx="674687" cy="369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525" name="Google Shape;525;p45"/>
          <p:cNvSpPr/>
          <p:nvPr/>
        </p:nvSpPr>
        <p:spPr>
          <a:xfrm>
            <a:off x="7300913" y="5591175"/>
            <a:ext cx="674687" cy="3698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526" name="Google Shape;526;p45"/>
          <p:cNvSpPr txBox="1">
            <a:spLocks noGrp="1"/>
          </p:cNvSpPr>
          <p:nvPr>
            <p:ph type="sldNum" idx="12"/>
          </p:nvPr>
        </p:nvSpPr>
        <p:spPr>
          <a:xfrm>
            <a:off x="8451475" y="6356350"/>
            <a:ext cx="47064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34</a:t>
            </a:fld>
            <a:endParaRPr sz="1800">
              <a:solidFill>
                <a:schemeClr val="dk1"/>
              </a:solidFill>
            </a:endParaRPr>
          </a:p>
        </p:txBody>
      </p:sp>
      <p:sp>
        <p:nvSpPr>
          <p:cNvPr id="527" name="Google Shape;527;p45"/>
          <p:cNvSpPr/>
          <p:nvPr/>
        </p:nvSpPr>
        <p:spPr>
          <a:xfrm>
            <a:off x="222250" y="1479550"/>
            <a:ext cx="8775446" cy="35394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600" b="1">
                <a:solidFill>
                  <a:schemeClr val="dk1"/>
                </a:solidFill>
              </a:rPr>
              <a:t>Научная новизна:</a:t>
            </a:r>
            <a:endParaRPr sz="1600" b="1">
              <a:solidFill>
                <a:schemeClr val="dk1"/>
              </a:solidFill>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r>
              <a:rPr lang="ru-RU" sz="1600">
                <a:solidFill>
                  <a:schemeClr val="dk1"/>
                </a:solidFill>
              </a:rPr>
              <a:t>Разработка открытой библиотека на языке С++, содержащей в себе имплементации наиболее известных неадаптивных сортировок</a:t>
            </a:r>
            <a:endParaRPr sz="1600">
              <a:solidFill>
                <a:schemeClr val="dk1"/>
              </a:solidFill>
            </a:endParaRPr>
          </a:p>
          <a:p>
            <a:pPr marL="0" marR="0" lvl="0" indent="0" algn="l" rtl="0">
              <a:spcBef>
                <a:spcPts val="0"/>
              </a:spcBef>
              <a:spcAft>
                <a:spcPts val="0"/>
              </a:spcAft>
              <a:buNone/>
            </a:pPr>
            <a:r>
              <a:rPr lang="ru-RU" sz="1600">
                <a:solidFill>
                  <a:schemeClr val="dk1"/>
                </a:solidFill>
              </a:rPr>
              <a:t>Получение сравнительного анализа времён работы адаптивных и неадаптивных сортировок</a:t>
            </a:r>
            <a:endParaRPr sz="1600">
              <a:solidFill>
                <a:schemeClr val="dk1"/>
              </a:solidFill>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r>
              <a:rPr lang="ru-RU" sz="1600" b="1">
                <a:solidFill>
                  <a:schemeClr val="dk1"/>
                </a:solidFill>
              </a:rPr>
              <a:t>Практическая значимость:</a:t>
            </a:r>
            <a:endParaRPr sz="1600" b="1">
              <a:solidFill>
                <a:schemeClr val="dk1"/>
              </a:solidFill>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r>
              <a:rPr lang="ru-RU" sz="1600">
                <a:solidFill>
                  <a:schemeClr val="dk1"/>
                </a:solidFill>
              </a:rPr>
              <a:t>Результаты данной работы могут быть использованы при создании промышленных систем.</a:t>
            </a:r>
            <a:endParaRPr/>
          </a:p>
          <a:p>
            <a:pPr marL="0" marR="0" lvl="0" indent="0" algn="l" rtl="0">
              <a:spcBef>
                <a:spcPts val="0"/>
              </a:spcBef>
              <a:spcAft>
                <a:spcPts val="0"/>
              </a:spcAft>
              <a:buNone/>
            </a:pPr>
            <a:endParaRPr sz="1600">
              <a:solidFill>
                <a:schemeClr val="dk1"/>
              </a:solidFill>
              <a:latin typeface="Arial"/>
              <a:ea typeface="Arial"/>
              <a:cs typeface="Arial"/>
              <a:sym typeface="Arial"/>
            </a:endParaRPr>
          </a:p>
          <a:p>
            <a:pPr marL="0" marR="0" lvl="0" indent="0" algn="l" rtl="0">
              <a:spcBef>
                <a:spcPts val="0"/>
              </a:spcBef>
              <a:spcAft>
                <a:spcPts val="0"/>
              </a:spcAft>
              <a:buNone/>
            </a:pPr>
            <a:r>
              <a:rPr lang="ru-RU" sz="1600" b="1">
                <a:solidFill>
                  <a:schemeClr val="dk1"/>
                </a:solidFill>
              </a:rPr>
              <a:t>Выводы по работе:</a:t>
            </a:r>
            <a:endParaRPr sz="1600" b="1">
              <a:solidFill>
                <a:schemeClr val="dk1"/>
              </a:solidFill>
            </a:endParaRPr>
          </a:p>
          <a:p>
            <a:pPr marL="228600" marR="0" lvl="0" indent="-228600" algn="l" rtl="0">
              <a:spcBef>
                <a:spcPts val="0"/>
              </a:spcBef>
              <a:spcAft>
                <a:spcPts val="0"/>
              </a:spcAft>
              <a:buClr>
                <a:schemeClr val="dk1"/>
              </a:buClr>
              <a:buSzPts val="1600"/>
              <a:buFont typeface="Calibri"/>
              <a:buAutoNum type="arabicPeriod"/>
            </a:pPr>
            <a:r>
              <a:rPr lang="ru-RU" sz="1600">
                <a:solidFill>
                  <a:schemeClr val="dk1"/>
                </a:solidFill>
              </a:rPr>
              <a:t>Были изучены самые известные алгоритмы неадаптивных сортировок</a:t>
            </a:r>
            <a:endParaRPr sz="1600">
              <a:solidFill>
                <a:schemeClr val="dk1"/>
              </a:solidFill>
            </a:endParaRPr>
          </a:p>
          <a:p>
            <a:pPr marL="228600" marR="0" lvl="0" indent="-228600" algn="l" rtl="0">
              <a:spcBef>
                <a:spcPts val="0"/>
              </a:spcBef>
              <a:spcAft>
                <a:spcPts val="0"/>
              </a:spcAft>
              <a:buClr>
                <a:schemeClr val="dk1"/>
              </a:buClr>
              <a:buSzPts val="1600"/>
              <a:buFont typeface="Calibri"/>
              <a:buAutoNum type="arabicPeriod"/>
            </a:pPr>
            <a:r>
              <a:rPr lang="ru-RU" sz="1600">
                <a:solidFill>
                  <a:schemeClr val="dk1"/>
                </a:solidFill>
              </a:rPr>
              <a:t>Была разработана открытая библиотека на языке С++, содержащая в себе реализации наиболее </a:t>
            </a:r>
            <a:r>
              <a:rPr lang="ru-RU" sz="1600">
                <a:solidFill>
                  <a:schemeClr val="dk1"/>
                </a:solidFill>
                <a:latin typeface="Arial"/>
                <a:ea typeface="Arial"/>
                <a:cs typeface="Arial"/>
                <a:sym typeface="Arial"/>
              </a:rPr>
              <a:t>.</a:t>
            </a:r>
            <a:r>
              <a:rPr lang="ru-RU" sz="1600">
                <a:solidFill>
                  <a:schemeClr val="dk1"/>
                </a:solidFill>
              </a:rPr>
              <a:t>известных неадаптивных сортировок</a:t>
            </a:r>
            <a:endParaRPr sz="1600">
              <a:solidFill>
                <a:schemeClr val="dk1"/>
              </a:solidFill>
            </a:endParaRPr>
          </a:p>
          <a:p>
            <a:pPr marL="228600" marR="0" lvl="0" indent="-228600" algn="l" rtl="0">
              <a:spcBef>
                <a:spcPts val="0"/>
              </a:spcBef>
              <a:spcAft>
                <a:spcPts val="0"/>
              </a:spcAft>
              <a:buClr>
                <a:schemeClr val="dk1"/>
              </a:buClr>
              <a:buSzPts val="1600"/>
              <a:buAutoNum type="arabicPeriod"/>
            </a:pPr>
            <a:r>
              <a:rPr lang="ru-RU" sz="1600">
                <a:solidFill>
                  <a:schemeClr val="dk1"/>
                </a:solidFill>
              </a:rPr>
              <a:t>Развитие неадаптивных сортировок происходит крайне медленно</a:t>
            </a:r>
            <a:endParaRPr sz="1600">
              <a:solidFill>
                <a:schemeClr val="dk1"/>
              </a:solidFill>
            </a:endParaRPr>
          </a:p>
          <a:p>
            <a:pPr marL="228600" marR="0" lvl="0" indent="-228600" algn="l" rtl="0">
              <a:spcBef>
                <a:spcPts val="0"/>
              </a:spcBef>
              <a:spcAft>
                <a:spcPts val="0"/>
              </a:spcAft>
              <a:buClr>
                <a:schemeClr val="dk1"/>
              </a:buClr>
              <a:buSzPts val="1600"/>
              <a:buAutoNum type="arabicPeriod"/>
            </a:pPr>
            <a:r>
              <a:rPr lang="ru-RU" sz="1600">
                <a:solidFill>
                  <a:schemeClr val="dk1"/>
                </a:solidFill>
              </a:rPr>
              <a:t>На данный момент, неадаптивные сортировки уступают в скорости адаптивным, поэтому на практике предпочтений отдаётся второму типу сортировок </a:t>
            </a:r>
            <a:endParaRPr sz="16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1"/>
        <p:cNvGrpSpPr/>
        <p:nvPr/>
      </p:nvGrpSpPr>
      <p:grpSpPr>
        <a:xfrm>
          <a:off x="0" y="0"/>
          <a:ext cx="0" cy="0"/>
          <a:chOff x="0" y="0"/>
          <a:chExt cx="0" cy="0"/>
        </a:xfrm>
      </p:grpSpPr>
      <p:sp>
        <p:nvSpPr>
          <p:cNvPr id="532" name="Google Shape;532;p46"/>
          <p:cNvSpPr txBox="1"/>
          <p:nvPr/>
        </p:nvSpPr>
        <p:spPr>
          <a:xfrm>
            <a:off x="255588" y="6415088"/>
            <a:ext cx="4143375" cy="2460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533" name="Google Shape;533;p46"/>
          <p:cNvSpPr txBox="1"/>
          <p:nvPr/>
        </p:nvSpPr>
        <p:spPr>
          <a:xfrm>
            <a:off x="1428749" y="428625"/>
            <a:ext cx="7432863" cy="4127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Направления дальнейшей работы</a:t>
            </a:r>
            <a:endParaRPr sz="2400" b="1">
              <a:solidFill>
                <a:schemeClr val="lt1"/>
              </a:solidFill>
              <a:latin typeface="Arial"/>
              <a:ea typeface="Arial"/>
              <a:cs typeface="Arial"/>
              <a:sym typeface="Arial"/>
            </a:endParaRPr>
          </a:p>
        </p:txBody>
      </p:sp>
      <p:sp>
        <p:nvSpPr>
          <p:cNvPr id="534" name="Google Shape;534;p46"/>
          <p:cNvSpPr/>
          <p:nvPr/>
        </p:nvSpPr>
        <p:spPr>
          <a:xfrm>
            <a:off x="7300913" y="2255838"/>
            <a:ext cx="674687" cy="369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535" name="Google Shape;535;p46"/>
          <p:cNvSpPr/>
          <p:nvPr/>
        </p:nvSpPr>
        <p:spPr>
          <a:xfrm>
            <a:off x="7300913" y="5591175"/>
            <a:ext cx="674687" cy="3698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536" name="Google Shape;536;p46"/>
          <p:cNvSpPr txBox="1">
            <a:spLocks noGrp="1"/>
          </p:cNvSpPr>
          <p:nvPr>
            <p:ph type="sldNum" idx="12"/>
          </p:nvPr>
        </p:nvSpPr>
        <p:spPr>
          <a:xfrm>
            <a:off x="8451475" y="6356350"/>
            <a:ext cx="47064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35</a:t>
            </a:fld>
            <a:endParaRPr sz="1800">
              <a:solidFill>
                <a:schemeClr val="dk1"/>
              </a:solidFill>
            </a:endParaRPr>
          </a:p>
        </p:txBody>
      </p:sp>
      <p:sp>
        <p:nvSpPr>
          <p:cNvPr id="537" name="Google Shape;537;p46"/>
          <p:cNvSpPr/>
          <p:nvPr/>
        </p:nvSpPr>
        <p:spPr>
          <a:xfrm>
            <a:off x="222250" y="1479550"/>
            <a:ext cx="8775446" cy="280076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600" b="1">
                <a:solidFill>
                  <a:schemeClr val="dk1"/>
                </a:solidFill>
              </a:rPr>
              <a:t>Направления дальнейшей работы:</a:t>
            </a:r>
            <a:endParaRPr sz="1600" b="1">
              <a:solidFill>
                <a:schemeClr val="dk1"/>
              </a:solidFill>
            </a:endParaRPr>
          </a:p>
          <a:p>
            <a:pPr marL="228600" marR="0" lvl="0" indent="-127000" algn="l" rtl="0">
              <a:spcBef>
                <a:spcPts val="0"/>
              </a:spcBef>
              <a:spcAft>
                <a:spcPts val="0"/>
              </a:spcAft>
              <a:buClr>
                <a:schemeClr val="dk1"/>
              </a:buClr>
              <a:buSzPts val="1600"/>
              <a:buFont typeface="Calibri"/>
              <a:buNone/>
            </a:pPr>
            <a:endParaRPr sz="1600">
              <a:solidFill>
                <a:schemeClr val="dk1"/>
              </a:solidFill>
              <a:latin typeface="Arial"/>
              <a:ea typeface="Arial"/>
              <a:cs typeface="Arial"/>
              <a:sym typeface="Arial"/>
            </a:endParaRPr>
          </a:p>
          <a:p>
            <a:pPr marL="228600" marR="0" lvl="0" indent="-228600" algn="l" rtl="0">
              <a:spcBef>
                <a:spcPts val="0"/>
              </a:spcBef>
              <a:spcAft>
                <a:spcPts val="0"/>
              </a:spcAft>
              <a:buClr>
                <a:schemeClr val="dk1"/>
              </a:buClr>
              <a:buSzPts val="1600"/>
              <a:buFont typeface="Calibri"/>
              <a:buAutoNum type="arabicPeriod"/>
            </a:pPr>
            <a:r>
              <a:rPr lang="ru-RU" sz="1600">
                <a:solidFill>
                  <a:schemeClr val="dk1"/>
                </a:solidFill>
              </a:rPr>
              <a:t>Реализация параллельной сортировки Бэтчера и проведение для неё аналогичного эксперимента</a:t>
            </a:r>
            <a:endParaRPr sz="1600">
              <a:solidFill>
                <a:schemeClr val="dk1"/>
              </a:solidFill>
            </a:endParaRPr>
          </a:p>
          <a:p>
            <a:pPr marL="228600" marR="0" lvl="0" indent="-228600" algn="l" rtl="0">
              <a:spcBef>
                <a:spcPts val="0"/>
              </a:spcBef>
              <a:spcAft>
                <a:spcPts val="0"/>
              </a:spcAft>
              <a:buClr>
                <a:schemeClr val="dk1"/>
              </a:buClr>
              <a:buSzPts val="1600"/>
              <a:buAutoNum type="arabicPeriod"/>
            </a:pPr>
            <a:r>
              <a:rPr lang="ru-RU" sz="1600">
                <a:solidFill>
                  <a:schemeClr val="dk1"/>
                </a:solidFill>
              </a:rPr>
              <a:t>Дополнение реализованной библиотеки сетями АКС и параллельно сортировкой Бэтчера</a:t>
            </a:r>
            <a:endParaRPr sz="1600">
              <a:solidFill>
                <a:schemeClr val="dk1"/>
              </a:solidFill>
            </a:endParaRPr>
          </a:p>
          <a:p>
            <a:pPr marL="228600" marR="0" lvl="0" indent="-228600" algn="l" rtl="0">
              <a:spcBef>
                <a:spcPts val="0"/>
              </a:spcBef>
              <a:spcAft>
                <a:spcPts val="0"/>
              </a:spcAft>
              <a:buClr>
                <a:schemeClr val="dk1"/>
              </a:buClr>
              <a:buSzPts val="1600"/>
              <a:buAutoNum type="arabicPeriod"/>
            </a:pPr>
            <a:r>
              <a:rPr lang="ru-RU" sz="1600">
                <a:solidFill>
                  <a:schemeClr val="dk1"/>
                </a:solidFill>
              </a:rPr>
              <a:t>Более детальное изучение существующих оптимизаций сортирующих сетей АКС с целью разработки оптимизации, позволяющей сильно сократить константу в асимптотике</a:t>
            </a:r>
            <a:endParaRPr sz="1600">
              <a:solidFill>
                <a:schemeClr val="dk1"/>
              </a:solidFill>
            </a:endParaRPr>
          </a:p>
          <a:p>
            <a:pPr marL="228600" marR="0" lvl="0" indent="-228600" algn="l" rtl="0">
              <a:spcBef>
                <a:spcPts val="0"/>
              </a:spcBef>
              <a:spcAft>
                <a:spcPts val="0"/>
              </a:spcAft>
              <a:buClr>
                <a:schemeClr val="dk1"/>
              </a:buClr>
              <a:buSzPts val="1600"/>
              <a:buAutoNum type="arabicPeriod"/>
            </a:pPr>
            <a:r>
              <a:rPr lang="ru-RU" sz="1600">
                <a:solidFill>
                  <a:schemeClr val="dk1"/>
                </a:solidFill>
              </a:rPr>
              <a:t>Разработка неадаптивной сортировки на основе структуры данных “куча”</a:t>
            </a:r>
            <a:endParaRPr sz="1600">
              <a:solidFill>
                <a:schemeClr val="dk1"/>
              </a:solidFill>
            </a:endParaRPr>
          </a:p>
          <a:p>
            <a:pPr marL="228600" marR="0" lvl="0" indent="-228600" algn="l" rtl="0">
              <a:spcBef>
                <a:spcPts val="0"/>
              </a:spcBef>
              <a:spcAft>
                <a:spcPts val="0"/>
              </a:spcAft>
              <a:buClr>
                <a:schemeClr val="dk1"/>
              </a:buClr>
              <a:buSzPts val="1600"/>
              <a:buAutoNum type="arabicPeriod"/>
            </a:pPr>
            <a:r>
              <a:rPr lang="ru-RU" sz="1600">
                <a:solidFill>
                  <a:schemeClr val="dk1"/>
                </a:solidFill>
              </a:rPr>
              <a:t>Публикация ряда статей по изученным материалам на интернет-ресурс habr.com с целью популяризации неадаптивных сортировок</a:t>
            </a:r>
            <a:endParaRPr sz="16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1"/>
        <p:cNvGrpSpPr/>
        <p:nvPr/>
      </p:nvGrpSpPr>
      <p:grpSpPr>
        <a:xfrm>
          <a:off x="0" y="0"/>
          <a:ext cx="0" cy="0"/>
          <a:chOff x="0" y="0"/>
          <a:chExt cx="0" cy="0"/>
        </a:xfrm>
      </p:grpSpPr>
      <p:sp>
        <p:nvSpPr>
          <p:cNvPr id="542" name="Google Shape;542;p47"/>
          <p:cNvSpPr txBox="1">
            <a:spLocks noGrp="1"/>
          </p:cNvSpPr>
          <p:nvPr>
            <p:ph type="subTitle" idx="1"/>
          </p:nvPr>
        </p:nvSpPr>
        <p:spPr>
          <a:xfrm>
            <a:off x="1371600" y="4468813"/>
            <a:ext cx="6400800" cy="908050"/>
          </a:xfrm>
          <a:prstGeom prst="rect">
            <a:avLst/>
          </a:prstGeom>
          <a:noFill/>
          <a:ln>
            <a:noFill/>
          </a:ln>
        </p:spPr>
        <p:txBody>
          <a:bodyPr spcFirstLastPara="1" wrap="square" lIns="91425" tIns="45700" rIns="91425" bIns="45700" anchor="t" anchorCtr="0">
            <a:noAutofit/>
          </a:bodyPr>
          <a:lstStyle/>
          <a:p>
            <a:pPr marL="0" lvl="0" indent="0" algn="ctr" rtl="0">
              <a:spcBef>
                <a:spcPts val="240"/>
              </a:spcBef>
              <a:spcAft>
                <a:spcPts val="0"/>
              </a:spcAft>
              <a:buClr>
                <a:srgbClr val="888888"/>
              </a:buClr>
              <a:buSzPts val="1200"/>
              <a:buNone/>
            </a:pPr>
            <a:r>
              <a:rPr lang="ru-RU" sz="1200">
                <a:solidFill>
                  <a:srgbClr val="003F82"/>
                </a:solidFill>
                <a:latin typeface="Arial"/>
                <a:ea typeface="Arial"/>
                <a:cs typeface="Arial"/>
                <a:sym typeface="Arial"/>
              </a:rPr>
              <a:t>Егоров Игорь Сергеевич</a:t>
            </a:r>
            <a:endParaRPr sz="1200">
              <a:solidFill>
                <a:srgbClr val="003F82"/>
              </a:solidFill>
              <a:latin typeface="Arial"/>
              <a:ea typeface="Arial"/>
              <a:cs typeface="Arial"/>
              <a:sym typeface="Arial"/>
            </a:endParaRPr>
          </a:p>
          <a:p>
            <a:pPr marL="0" lvl="0" indent="0" algn="ctr" rtl="0">
              <a:spcBef>
                <a:spcPts val="240"/>
              </a:spcBef>
              <a:spcAft>
                <a:spcPts val="0"/>
              </a:spcAft>
              <a:buClr>
                <a:srgbClr val="888888"/>
              </a:buClr>
              <a:buSzPts val="1200"/>
              <a:buNone/>
            </a:pPr>
            <a:r>
              <a:rPr lang="ru-RU" sz="1200">
                <a:solidFill>
                  <a:srgbClr val="003F82"/>
                </a:solidFill>
                <a:latin typeface="Arial"/>
                <a:ea typeface="Arial"/>
                <a:cs typeface="Arial"/>
                <a:sym typeface="Arial"/>
              </a:rPr>
              <a:t>isegorov@edu.hse.ru</a:t>
            </a:r>
            <a:endParaRPr sz="1200">
              <a:solidFill>
                <a:srgbClr val="003F82"/>
              </a:solidFill>
              <a:latin typeface="Arial"/>
              <a:ea typeface="Arial"/>
              <a:cs typeface="Arial"/>
              <a:sym typeface="Arial"/>
            </a:endParaRPr>
          </a:p>
          <a:p>
            <a:pPr marL="0" lvl="0" indent="0" algn="ctr" rtl="0">
              <a:spcBef>
                <a:spcPts val="240"/>
              </a:spcBef>
              <a:spcAft>
                <a:spcPts val="0"/>
              </a:spcAft>
              <a:buClr>
                <a:srgbClr val="003F82"/>
              </a:buClr>
              <a:buSzPts val="1200"/>
              <a:buNone/>
            </a:pPr>
            <a:r>
              <a:rPr lang="ru-RU" sz="1200">
                <a:solidFill>
                  <a:srgbClr val="003F82"/>
                </a:solidFill>
                <a:latin typeface="Arial"/>
                <a:ea typeface="Arial"/>
                <a:cs typeface="Arial"/>
                <a:sym typeface="Arial"/>
              </a:rPr>
              <a:t>Москва - 2021</a:t>
            </a:r>
            <a:endParaRPr sz="1200">
              <a:solidFill>
                <a:srgbClr val="003F82"/>
              </a:solidFill>
              <a:latin typeface="Arial"/>
              <a:ea typeface="Arial"/>
              <a:cs typeface="Arial"/>
              <a:sym typeface="Arial"/>
            </a:endParaRPr>
          </a:p>
        </p:txBody>
      </p:sp>
      <p:sp>
        <p:nvSpPr>
          <p:cNvPr id="543" name="Google Shape;543;p47"/>
          <p:cNvSpPr txBox="1">
            <a:spLocks noGrp="1"/>
          </p:cNvSpPr>
          <p:nvPr>
            <p:ph type="sldNum" idx="12"/>
          </p:nvPr>
        </p:nvSpPr>
        <p:spPr>
          <a:xfrm>
            <a:off x="8417858" y="6452534"/>
            <a:ext cx="64545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lt1"/>
                </a:solidFill>
              </a:rPr>
              <a:t>36</a:t>
            </a:fld>
            <a:endParaRPr sz="18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sp>
        <p:nvSpPr>
          <p:cNvPr id="97" name="Google Shape;97;p14"/>
          <p:cNvSpPr txBox="1"/>
          <p:nvPr/>
        </p:nvSpPr>
        <p:spPr>
          <a:xfrm>
            <a:off x="255588" y="6415088"/>
            <a:ext cx="4143375" cy="2460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b="0" i="0" u="none" strike="noStrike" cap="none">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b="0" i="0" u="none" strike="noStrike" cap="none">
              <a:solidFill>
                <a:schemeClr val="lt1"/>
              </a:solidFill>
              <a:latin typeface="Arial"/>
              <a:ea typeface="Arial"/>
              <a:cs typeface="Arial"/>
              <a:sym typeface="Arial"/>
            </a:endParaRPr>
          </a:p>
        </p:txBody>
      </p:sp>
      <p:sp>
        <p:nvSpPr>
          <p:cNvPr id="98" name="Google Shape;98;p14"/>
          <p:cNvSpPr txBox="1"/>
          <p:nvPr/>
        </p:nvSpPr>
        <p:spPr>
          <a:xfrm>
            <a:off x="1428749" y="428625"/>
            <a:ext cx="6894979" cy="4127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000" b="1" i="0" u="none" strike="noStrike" cap="none">
                <a:solidFill>
                  <a:schemeClr val="lt1"/>
                </a:solidFill>
                <a:latin typeface="Arial"/>
                <a:ea typeface="Arial"/>
                <a:cs typeface="Arial"/>
                <a:sym typeface="Arial"/>
              </a:rPr>
              <a:t>ОСНОВНЫЕ ПОНЯТИЯ, ОПРЕДЕЛЕНИЯ, ТЕРМИНЫ</a:t>
            </a:r>
            <a:endParaRPr sz="2000" b="1">
              <a:solidFill>
                <a:schemeClr val="lt1"/>
              </a:solidFill>
              <a:latin typeface="Arial"/>
              <a:ea typeface="Arial"/>
              <a:cs typeface="Arial"/>
              <a:sym typeface="Arial"/>
            </a:endParaRPr>
          </a:p>
        </p:txBody>
      </p:sp>
      <p:sp>
        <p:nvSpPr>
          <p:cNvPr id="99" name="Google Shape;99;p14"/>
          <p:cNvSpPr/>
          <p:nvPr/>
        </p:nvSpPr>
        <p:spPr>
          <a:xfrm>
            <a:off x="7300913" y="2255838"/>
            <a:ext cx="674687" cy="369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00" name="Google Shape;100;p14"/>
          <p:cNvSpPr/>
          <p:nvPr/>
        </p:nvSpPr>
        <p:spPr>
          <a:xfrm>
            <a:off x="7300913" y="3967163"/>
            <a:ext cx="674687" cy="36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01" name="Google Shape;101;p14"/>
          <p:cNvSpPr/>
          <p:nvPr/>
        </p:nvSpPr>
        <p:spPr>
          <a:xfrm>
            <a:off x="7300913" y="5591175"/>
            <a:ext cx="674687" cy="3698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02" name="Google Shape;10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4</a:t>
            </a:fld>
            <a:endParaRPr sz="1800">
              <a:solidFill>
                <a:schemeClr val="dk1"/>
              </a:solidFill>
            </a:endParaRPr>
          </a:p>
        </p:txBody>
      </p:sp>
      <mc:AlternateContent xmlns:mc="http://schemas.openxmlformats.org/markup-compatibility/2006">
        <mc:Choice xmlns:a14="http://schemas.microsoft.com/office/drawing/2010/main" Requires="a14">
          <p:sp>
            <p:nvSpPr>
              <p:cNvPr id="103" name="Google Shape;103;p14"/>
              <p:cNvSpPr/>
              <p:nvPr/>
            </p:nvSpPr>
            <p:spPr>
              <a:xfrm>
                <a:off x="215976" y="1472350"/>
                <a:ext cx="8575500" cy="318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b="1" dirty="0">
                    <a:solidFill>
                      <a:schemeClr val="dk1"/>
                    </a:solidFill>
                  </a:rPr>
                  <a:t>Асимптотика анализ - </a:t>
                </a:r>
                <a:r>
                  <a:rPr lang="ru-RU" sz="1800" dirty="0">
                    <a:solidFill>
                      <a:schemeClr val="dk1"/>
                    </a:solidFill>
                  </a:rPr>
                  <a:t>метод описания предельного поведения функций</a:t>
                </a:r>
              </a:p>
              <a:p>
                <a:pPr marL="0" marR="0" lvl="0" indent="0" algn="l" rtl="0">
                  <a:spcBef>
                    <a:spcPts val="0"/>
                  </a:spcBef>
                  <a:spcAft>
                    <a:spcPts val="0"/>
                  </a:spcAft>
                  <a:buNone/>
                </a:pPr>
                <a:r>
                  <a:rPr lang="ru-RU" sz="1800" b="1" dirty="0">
                    <a:solidFill>
                      <a:schemeClr val="dk1"/>
                    </a:solidFill>
                  </a:rPr>
                  <a:t>О-нотация – </a:t>
                </a:r>
                <a:r>
                  <a:rPr lang="ru-RU" sz="1800" dirty="0">
                    <a:solidFill>
                      <a:schemeClr val="dk1"/>
                    </a:solidFill>
                  </a:rPr>
                  <a:t>математические обозначения для сравнения асимптотики функций. Под </a:t>
                </a:r>
                <a:r>
                  <a:rPr lang="ru-RU" sz="1800" b="1" dirty="0">
                    <a:solidFill>
                      <a:schemeClr val="dk1"/>
                    </a:solidFill>
                  </a:rPr>
                  <a:t>асимптотикой</a:t>
                </a:r>
                <a:r>
                  <a:rPr lang="ru-RU" sz="1800" dirty="0">
                    <a:solidFill>
                      <a:schemeClr val="dk1"/>
                    </a:solidFill>
                  </a:rPr>
                  <a:t> понимается характер изменения функции при стремлении её аргумента к определённой точке</a:t>
                </a:r>
                <a:r>
                  <a:rPr lang="ru-RU" sz="1800" b="1" dirty="0">
                    <a:solidFill>
                      <a:schemeClr val="dk1"/>
                    </a:solidFill>
                  </a:rPr>
                  <a:t>.</a:t>
                </a:r>
              </a:p>
              <a:p>
                <a:pPr marL="0" marR="0" lvl="0" indent="0" algn="l" rtl="0">
                  <a:spcBef>
                    <a:spcPts val="0"/>
                  </a:spcBef>
                  <a:spcAft>
                    <a:spcPts val="0"/>
                  </a:spcAft>
                  <a:buNone/>
                </a:pPr>
                <a:r>
                  <a:rPr lang="ru-RU" sz="1800" dirty="0">
                    <a:solidFill>
                      <a:schemeClr val="dk1"/>
                    </a:solidFill>
                  </a:rPr>
                  <a:t>Пусть </a:t>
                </a:r>
                <a14:m>
                  <m:oMath xmlns:m="http://schemas.openxmlformats.org/officeDocument/2006/math">
                    <m:r>
                      <a:rPr lang="ru-RU" sz="1800" b="0" i="1" dirty="0" smtClean="0">
                        <a:solidFill>
                          <a:schemeClr val="dk1"/>
                        </a:solidFill>
                        <a:latin typeface="Cambria Math" panose="02040503050406030204" pitchFamily="18" charset="0"/>
                      </a:rPr>
                      <m:t>𝑓</m:t>
                    </m:r>
                    <m:r>
                      <a:rPr lang="ru-RU" sz="1800" b="0" i="1" dirty="0" smtClean="0">
                        <a:solidFill>
                          <a:schemeClr val="dk1"/>
                        </a:solidFill>
                        <a:latin typeface="Cambria Math" panose="02040503050406030204" pitchFamily="18" charset="0"/>
                      </a:rPr>
                      <m:t>(</m:t>
                    </m:r>
                    <m:r>
                      <a:rPr lang="ru-RU" sz="1800" b="0" i="1" dirty="0" smtClean="0">
                        <a:solidFill>
                          <a:schemeClr val="dk1"/>
                        </a:solidFill>
                        <a:latin typeface="Cambria Math" panose="02040503050406030204" pitchFamily="18" charset="0"/>
                      </a:rPr>
                      <m:t>𝑥</m:t>
                    </m:r>
                    <m:r>
                      <a:rPr lang="ru-RU" sz="1800" b="0" i="1" dirty="0" smtClean="0">
                        <a:solidFill>
                          <a:schemeClr val="dk1"/>
                        </a:solidFill>
                        <a:latin typeface="Cambria Math" panose="02040503050406030204" pitchFamily="18" charset="0"/>
                      </a:rPr>
                      <m:t>) </m:t>
                    </m:r>
                  </m:oMath>
                </a14:m>
                <a:r>
                  <a:rPr lang="ru-RU" sz="1800" dirty="0">
                    <a:solidFill>
                      <a:schemeClr val="dk1"/>
                    </a:solidFill>
                  </a:rPr>
                  <a:t>и </a:t>
                </a:r>
                <a14:m>
                  <m:oMath xmlns:m="http://schemas.openxmlformats.org/officeDocument/2006/math">
                    <m:r>
                      <a:rPr lang="ru-RU" sz="1800" b="0" i="1" dirty="0" smtClean="0">
                        <a:solidFill>
                          <a:schemeClr val="dk1"/>
                        </a:solidFill>
                        <a:latin typeface="Cambria Math" panose="02040503050406030204" pitchFamily="18" charset="0"/>
                      </a:rPr>
                      <m:t>𝑔</m:t>
                    </m:r>
                    <m:r>
                      <a:rPr lang="ru-RU" sz="1800" b="0" i="1" dirty="0" smtClean="0">
                        <a:solidFill>
                          <a:schemeClr val="dk1"/>
                        </a:solidFill>
                        <a:latin typeface="Cambria Math" panose="02040503050406030204" pitchFamily="18" charset="0"/>
                      </a:rPr>
                      <m:t>(</m:t>
                    </m:r>
                    <m:r>
                      <a:rPr lang="ru-RU" sz="1800" b="0" i="1" dirty="0" smtClean="0">
                        <a:solidFill>
                          <a:schemeClr val="dk1"/>
                        </a:solidFill>
                        <a:latin typeface="Cambria Math" panose="02040503050406030204" pitchFamily="18" charset="0"/>
                      </a:rPr>
                      <m:t>𝑥</m:t>
                    </m:r>
                    <m:r>
                      <a:rPr lang="ru-RU" sz="1800" b="0" i="1" dirty="0" smtClean="0">
                        <a:solidFill>
                          <a:schemeClr val="dk1"/>
                        </a:solidFill>
                        <a:latin typeface="Cambria Math" panose="02040503050406030204" pitchFamily="18" charset="0"/>
                      </a:rPr>
                      <m:t>)</m:t>
                    </m:r>
                  </m:oMath>
                </a14:m>
                <a:r>
                  <a:rPr lang="ru-RU" sz="1800" dirty="0">
                    <a:solidFill>
                      <a:schemeClr val="dk1"/>
                    </a:solidFill>
                  </a:rPr>
                  <a:t> — две функции, определенные в некоторой окрестности точки </a:t>
                </a:r>
                <a14:m>
                  <m:oMath xmlns:m="http://schemas.openxmlformats.org/officeDocument/2006/math">
                    <m:sSub>
                      <m:sSubPr>
                        <m:ctrlPr>
                          <a:rPr lang="ar-AE" sz="1800" i="1" smtClean="0">
                            <a:solidFill>
                              <a:schemeClr val="dk1"/>
                            </a:solidFill>
                            <a:latin typeface="Cambria Math" panose="02040503050406030204" pitchFamily="18" charset="0"/>
                          </a:rPr>
                        </m:ctrlPr>
                      </m:sSubPr>
                      <m:e>
                        <m:r>
                          <a:rPr lang="en-US" sz="1800" b="0" i="1" smtClean="0">
                            <a:solidFill>
                              <a:schemeClr val="dk1"/>
                            </a:solidFill>
                            <a:latin typeface="Cambria Math" panose="02040503050406030204" pitchFamily="18" charset="0"/>
                          </a:rPr>
                          <m:t>𝑥</m:t>
                        </m:r>
                      </m:e>
                      <m:sub>
                        <m:r>
                          <a:rPr lang="en-US" sz="1800" b="0" i="1" smtClean="0">
                            <a:solidFill>
                              <a:schemeClr val="dk1"/>
                            </a:solidFill>
                            <a:latin typeface="Cambria Math" panose="02040503050406030204" pitchFamily="18" charset="0"/>
                          </a:rPr>
                          <m:t>0</m:t>
                        </m:r>
                      </m:sub>
                    </m:sSub>
                  </m:oMath>
                </a14:m>
                <a:r>
                  <a:rPr lang="ar-AE" sz="1800" dirty="0">
                    <a:solidFill>
                      <a:schemeClr val="dk1"/>
                    </a:solidFill>
                  </a:rPr>
                  <a:t>, </a:t>
                </a:r>
                <a:r>
                  <a:rPr lang="ru-RU" sz="1800" dirty="0">
                    <a:solidFill>
                      <a:schemeClr val="dk1"/>
                    </a:solidFill>
                  </a:rPr>
                  <a:t>причем в этой окрестности </a:t>
                </a:r>
                <a14:m>
                  <m:oMath xmlns:m="http://schemas.openxmlformats.org/officeDocument/2006/math">
                    <m:r>
                      <a:rPr lang="en-US" sz="1800" b="0" i="1" dirty="0" smtClean="0">
                        <a:solidFill>
                          <a:schemeClr val="dk1"/>
                        </a:solidFill>
                        <a:latin typeface="Cambria Math" panose="02040503050406030204" pitchFamily="18" charset="0"/>
                      </a:rPr>
                      <m:t>𝑔</m:t>
                    </m:r>
                  </m:oMath>
                </a14:m>
                <a:r>
                  <a:rPr lang="en-US" sz="1800" dirty="0">
                    <a:solidFill>
                      <a:schemeClr val="dk1"/>
                    </a:solidFill>
                  </a:rPr>
                  <a:t> </a:t>
                </a:r>
                <a:r>
                  <a:rPr lang="ru-RU" sz="1800" dirty="0">
                    <a:solidFill>
                      <a:schemeClr val="dk1"/>
                    </a:solidFill>
                  </a:rPr>
                  <a:t>не обращается в ноль. Говорят, что:</a:t>
                </a:r>
              </a:p>
              <a:p>
                <a:pPr marL="0" marR="0" lvl="0" indent="0" algn="l" rtl="0">
                  <a:spcBef>
                    <a:spcPts val="0"/>
                  </a:spcBef>
                  <a:spcAft>
                    <a:spcPts val="0"/>
                  </a:spcAft>
                  <a:buNone/>
                </a:pPr>
                <a14:m>
                  <m:oMath xmlns:m="http://schemas.openxmlformats.org/officeDocument/2006/math">
                    <m:r>
                      <a:rPr lang="en-US" sz="1800" b="0" i="1" dirty="0" smtClean="0">
                        <a:solidFill>
                          <a:schemeClr val="dk1"/>
                        </a:solidFill>
                        <a:latin typeface="Cambria Math" panose="02040503050406030204" pitchFamily="18" charset="0"/>
                      </a:rPr>
                      <m:t>𝑓</m:t>
                    </m:r>
                  </m:oMath>
                </a14:m>
                <a:r>
                  <a:rPr lang="en-US" sz="1800" dirty="0">
                    <a:solidFill>
                      <a:schemeClr val="dk1"/>
                    </a:solidFill>
                  </a:rPr>
                  <a:t> </a:t>
                </a:r>
                <a:r>
                  <a:rPr lang="ru-RU" sz="1800" dirty="0">
                    <a:solidFill>
                      <a:schemeClr val="dk1"/>
                    </a:solidFill>
                  </a:rPr>
                  <a:t>является «</a:t>
                </a:r>
                <a:r>
                  <a:rPr lang="en-US" sz="1800" dirty="0">
                    <a:solidFill>
                      <a:schemeClr val="dk1"/>
                    </a:solidFill>
                  </a:rPr>
                  <a:t>O» </a:t>
                </a:r>
                <a:r>
                  <a:rPr lang="ru-RU" sz="1800" dirty="0">
                    <a:solidFill>
                      <a:schemeClr val="dk1"/>
                    </a:solidFill>
                  </a:rPr>
                  <a:t>большим от </a:t>
                </a:r>
                <a14:m>
                  <m:oMath xmlns:m="http://schemas.openxmlformats.org/officeDocument/2006/math">
                    <m:r>
                      <a:rPr lang="en-US" sz="1800" b="0" i="1" dirty="0" smtClean="0">
                        <a:solidFill>
                          <a:schemeClr val="dk1"/>
                        </a:solidFill>
                        <a:latin typeface="Cambria Math" panose="02040503050406030204" pitchFamily="18" charset="0"/>
                      </a:rPr>
                      <m:t>𝑔</m:t>
                    </m:r>
                  </m:oMath>
                </a14:m>
                <a:r>
                  <a:rPr lang="en-US" sz="1800" dirty="0">
                    <a:solidFill>
                      <a:schemeClr val="dk1"/>
                    </a:solidFill>
                  </a:rPr>
                  <a:t> </a:t>
                </a:r>
                <a:r>
                  <a:rPr lang="ru-RU" sz="1800" dirty="0">
                    <a:solidFill>
                      <a:schemeClr val="dk1"/>
                    </a:solidFill>
                  </a:rPr>
                  <a:t>при</a:t>
                </a:r>
                <a:r>
                  <a:rPr lang="en-US" sz="1800" dirty="0">
                    <a:solidFill>
                      <a:schemeClr val="dk1"/>
                    </a:solidFill>
                  </a:rPr>
                  <a:t> </a:t>
                </a:r>
                <a14:m>
                  <m:oMath xmlns:m="http://schemas.openxmlformats.org/officeDocument/2006/math">
                    <m:r>
                      <a:rPr lang="en-US" sz="1800" b="0" i="1" dirty="0" smtClean="0">
                        <a:solidFill>
                          <a:schemeClr val="dk1"/>
                        </a:solidFill>
                        <a:latin typeface="Cambria Math" panose="02040503050406030204" pitchFamily="18" charset="0"/>
                      </a:rPr>
                      <m:t>𝑥</m:t>
                    </m:r>
                    <m:r>
                      <a:rPr lang="en-US" sz="1800" b="0" i="1" dirty="0" smtClean="0">
                        <a:solidFill>
                          <a:schemeClr val="dk1"/>
                        </a:solidFill>
                        <a:latin typeface="Cambria Math" panose="02040503050406030204" pitchFamily="18" charset="0"/>
                        <a:ea typeface="Cambria Math" panose="02040503050406030204" pitchFamily="18" charset="0"/>
                      </a:rPr>
                      <m:t>→</m:t>
                    </m:r>
                    <m:sSub>
                      <m:sSubPr>
                        <m:ctrlPr>
                          <a:rPr lang="en-US" sz="1800" i="1" dirty="0" smtClean="0">
                            <a:solidFill>
                              <a:schemeClr val="dk1"/>
                            </a:solidFill>
                            <a:latin typeface="Cambria Math" panose="02040503050406030204" pitchFamily="18" charset="0"/>
                            <a:ea typeface="Cambria Math" panose="02040503050406030204" pitchFamily="18" charset="0"/>
                          </a:rPr>
                        </m:ctrlPr>
                      </m:sSubPr>
                      <m:e>
                        <m:r>
                          <a:rPr lang="en-US" sz="1800" b="0" i="1" dirty="0" smtClean="0">
                            <a:solidFill>
                              <a:schemeClr val="dk1"/>
                            </a:solidFill>
                            <a:latin typeface="Cambria Math" panose="02040503050406030204" pitchFamily="18" charset="0"/>
                            <a:ea typeface="Cambria Math" panose="02040503050406030204" pitchFamily="18" charset="0"/>
                          </a:rPr>
                          <m:t>𝑥</m:t>
                        </m:r>
                      </m:e>
                      <m:sub>
                        <m:r>
                          <a:rPr lang="en-US" sz="1800" b="0" i="1" dirty="0" smtClean="0">
                            <a:solidFill>
                              <a:schemeClr val="dk1"/>
                            </a:solidFill>
                            <a:latin typeface="Cambria Math" panose="02040503050406030204" pitchFamily="18" charset="0"/>
                            <a:ea typeface="Cambria Math" panose="02040503050406030204" pitchFamily="18" charset="0"/>
                          </a:rPr>
                          <m:t>0</m:t>
                        </m:r>
                      </m:sub>
                    </m:sSub>
                  </m:oMath>
                </a14:m>
                <a:r>
                  <a:rPr lang="en-US" sz="1800" dirty="0">
                    <a:solidFill>
                      <a:schemeClr val="dk1"/>
                    </a:solidFill>
                  </a:rPr>
                  <a:t>, </a:t>
                </a:r>
                <a:r>
                  <a:rPr lang="ru-RU" sz="1800" dirty="0">
                    <a:solidFill>
                      <a:schemeClr val="dk1"/>
                    </a:solidFill>
                  </a:rPr>
                  <a:t>если существует такая константа </a:t>
                </a:r>
                <a14:m>
                  <m:oMath xmlns:m="http://schemas.openxmlformats.org/officeDocument/2006/math">
                    <m:r>
                      <a:rPr lang="en-US" sz="1800" b="0" i="1" dirty="0" smtClean="0">
                        <a:solidFill>
                          <a:schemeClr val="dk1"/>
                        </a:solidFill>
                        <a:latin typeface="Cambria Math" panose="02040503050406030204" pitchFamily="18" charset="0"/>
                      </a:rPr>
                      <m:t>𝐶</m:t>
                    </m:r>
                    <m:r>
                      <a:rPr lang="en-US" sz="1800" b="0" i="1" dirty="0" smtClean="0">
                        <a:solidFill>
                          <a:schemeClr val="dk1"/>
                        </a:solidFill>
                        <a:latin typeface="Cambria Math" panose="02040503050406030204" pitchFamily="18" charset="0"/>
                      </a:rPr>
                      <m:t>&gt;</m:t>
                    </m:r>
                    <m:r>
                      <a:rPr lang="en-US" sz="1800" b="0" i="1" dirty="0" smtClean="0">
                        <a:solidFill>
                          <a:schemeClr val="dk1"/>
                        </a:solidFill>
                        <a:latin typeface="Cambria Math" panose="02040503050406030204" pitchFamily="18" charset="0"/>
                      </a:rPr>
                      <m:t>0</m:t>
                    </m:r>
                  </m:oMath>
                </a14:m>
                <a:r>
                  <a:rPr lang="en-US" sz="1800" dirty="0">
                    <a:solidFill>
                      <a:schemeClr val="dk1"/>
                    </a:solidFill>
                  </a:rPr>
                  <a:t>, </a:t>
                </a:r>
                <a:r>
                  <a:rPr lang="ru-RU" sz="1800" dirty="0">
                    <a:solidFill>
                      <a:schemeClr val="dk1"/>
                    </a:solidFill>
                  </a:rPr>
                  <a:t>что для всех </a:t>
                </a:r>
                <a14:m>
                  <m:oMath xmlns:m="http://schemas.openxmlformats.org/officeDocument/2006/math">
                    <m:r>
                      <a:rPr lang="en-US" sz="1800" b="0" i="1" dirty="0" smtClean="0">
                        <a:solidFill>
                          <a:schemeClr val="dk1"/>
                        </a:solidFill>
                        <a:latin typeface="Cambria Math" panose="02040503050406030204" pitchFamily="18" charset="0"/>
                      </a:rPr>
                      <m:t>𝑥</m:t>
                    </m:r>
                  </m:oMath>
                </a14:m>
                <a:r>
                  <a:rPr lang="en-US" sz="1800" dirty="0">
                    <a:solidFill>
                      <a:schemeClr val="dk1"/>
                    </a:solidFill>
                  </a:rPr>
                  <a:t> </a:t>
                </a:r>
                <a:r>
                  <a:rPr lang="ru-RU" sz="1800" dirty="0">
                    <a:solidFill>
                      <a:schemeClr val="dk1"/>
                    </a:solidFill>
                  </a:rPr>
                  <a:t>из некоторой окрестности точки </a:t>
                </a:r>
                <a14:m>
                  <m:oMath xmlns:m="http://schemas.openxmlformats.org/officeDocument/2006/math">
                    <m:sSub>
                      <m:sSubPr>
                        <m:ctrlPr>
                          <a:rPr lang="ru-RU" sz="1800" i="1" smtClean="0">
                            <a:solidFill>
                              <a:schemeClr val="dk1"/>
                            </a:solidFill>
                            <a:latin typeface="Cambria Math" panose="02040503050406030204" pitchFamily="18" charset="0"/>
                          </a:rPr>
                        </m:ctrlPr>
                      </m:sSubPr>
                      <m:e>
                        <m:r>
                          <a:rPr lang="en-US" sz="1800" b="0" i="1" smtClean="0">
                            <a:solidFill>
                              <a:schemeClr val="dk1"/>
                            </a:solidFill>
                            <a:latin typeface="Cambria Math" panose="02040503050406030204" pitchFamily="18" charset="0"/>
                          </a:rPr>
                          <m:t>𝑥</m:t>
                        </m:r>
                      </m:e>
                      <m:sub>
                        <m:r>
                          <a:rPr lang="en-US" sz="1800" b="0" i="1" smtClean="0">
                            <a:solidFill>
                              <a:schemeClr val="dk1"/>
                            </a:solidFill>
                            <a:latin typeface="Cambria Math" panose="02040503050406030204" pitchFamily="18" charset="0"/>
                          </a:rPr>
                          <m:t>0</m:t>
                        </m:r>
                      </m:sub>
                    </m:sSub>
                    <m:r>
                      <a:rPr lang="en-US" sz="1800" b="0" i="1" smtClean="0">
                        <a:solidFill>
                          <a:schemeClr val="dk1"/>
                        </a:solidFill>
                        <a:latin typeface="Cambria Math" panose="02040503050406030204" pitchFamily="18" charset="0"/>
                      </a:rPr>
                      <m:t> </m:t>
                    </m:r>
                  </m:oMath>
                </a14:m>
                <a:r>
                  <a:rPr lang="ru-RU" sz="1800" dirty="0">
                    <a:solidFill>
                      <a:schemeClr val="dk1"/>
                    </a:solidFill>
                  </a:rPr>
                  <a:t>имеет место неравенство</a:t>
                </a:r>
              </a:p>
              <a:p>
                <a:pPr marL="0" marR="0" lvl="0" indent="0" algn="l" rtl="0">
                  <a:spcBef>
                    <a:spcPts val="0"/>
                  </a:spcBef>
                  <a:spcAft>
                    <a:spcPts val="0"/>
                  </a:spcAft>
                  <a:buNone/>
                </a:pPr>
                <a14:m>
                  <m:oMathPara xmlns:m="http://schemas.openxmlformats.org/officeDocument/2006/math">
                    <m:oMathParaPr>
                      <m:jc m:val="left"/>
                    </m:oMathParaPr>
                    <m:oMath xmlns:m="http://schemas.openxmlformats.org/officeDocument/2006/math">
                      <m:d>
                        <m:dPr>
                          <m:begChr m:val="|"/>
                          <m:endChr m:val="|"/>
                          <m:ctrlPr>
                            <a:rPr lang="en-US" sz="1800" b="0" i="1" smtClean="0">
                              <a:solidFill>
                                <a:schemeClr val="dk1"/>
                              </a:solidFill>
                              <a:latin typeface="Cambria Math" panose="02040503050406030204" pitchFamily="18" charset="0"/>
                            </a:rPr>
                          </m:ctrlPr>
                        </m:dPr>
                        <m:e>
                          <m:r>
                            <a:rPr lang="en-US" sz="1800" b="0" i="1" smtClean="0">
                              <a:solidFill>
                                <a:schemeClr val="dk1"/>
                              </a:solidFill>
                              <a:latin typeface="Cambria Math" panose="02040503050406030204" pitchFamily="18" charset="0"/>
                            </a:rPr>
                            <m:t>𝑓</m:t>
                          </m:r>
                          <m:d>
                            <m:dPr>
                              <m:ctrlPr>
                                <a:rPr lang="en-US" sz="1800" b="0" i="1" smtClean="0">
                                  <a:solidFill>
                                    <a:schemeClr val="dk1"/>
                                  </a:solidFill>
                                  <a:latin typeface="Cambria Math" panose="02040503050406030204" pitchFamily="18" charset="0"/>
                                </a:rPr>
                              </m:ctrlPr>
                            </m:dPr>
                            <m:e>
                              <m:r>
                                <a:rPr lang="en-US" sz="1800" b="0" i="1" smtClean="0">
                                  <a:solidFill>
                                    <a:schemeClr val="dk1"/>
                                  </a:solidFill>
                                  <a:latin typeface="Cambria Math" panose="02040503050406030204" pitchFamily="18" charset="0"/>
                                </a:rPr>
                                <m:t>𝑥</m:t>
                              </m:r>
                            </m:e>
                          </m:d>
                        </m:e>
                      </m:d>
                      <m:r>
                        <a:rPr lang="en-US" sz="1800" b="0" i="1" smtClean="0">
                          <a:solidFill>
                            <a:schemeClr val="dk1"/>
                          </a:solidFill>
                          <a:latin typeface="Cambria Math" panose="02040503050406030204" pitchFamily="18" charset="0"/>
                        </a:rPr>
                        <m:t>≤</m:t>
                      </m:r>
                      <m:r>
                        <a:rPr lang="en-US" sz="1800" b="0" i="1" smtClean="0">
                          <a:solidFill>
                            <a:schemeClr val="dk1"/>
                          </a:solidFill>
                          <a:latin typeface="Cambria Math" panose="02040503050406030204" pitchFamily="18" charset="0"/>
                        </a:rPr>
                        <m:t>𝐶</m:t>
                      </m:r>
                      <m:r>
                        <a:rPr lang="en-US" sz="1800" b="0" i="1" smtClean="0">
                          <a:solidFill>
                            <a:schemeClr val="dk1"/>
                          </a:solidFill>
                          <a:latin typeface="Cambria Math" panose="02040503050406030204" pitchFamily="18" charset="0"/>
                        </a:rPr>
                        <m:t>∗</m:t>
                      </m:r>
                      <m:d>
                        <m:dPr>
                          <m:begChr m:val="|"/>
                          <m:endChr m:val="|"/>
                          <m:ctrlPr>
                            <a:rPr lang="en-US" sz="1800" b="0" i="1" smtClean="0">
                              <a:solidFill>
                                <a:schemeClr val="dk1"/>
                              </a:solidFill>
                              <a:latin typeface="Cambria Math" panose="02040503050406030204" pitchFamily="18" charset="0"/>
                            </a:rPr>
                          </m:ctrlPr>
                        </m:dPr>
                        <m:e>
                          <m:r>
                            <a:rPr lang="en-US" sz="1800" b="0" i="1" smtClean="0">
                              <a:solidFill>
                                <a:schemeClr val="dk1"/>
                              </a:solidFill>
                              <a:latin typeface="Cambria Math" panose="02040503050406030204" pitchFamily="18" charset="0"/>
                            </a:rPr>
                            <m:t>𝑔</m:t>
                          </m:r>
                          <m:d>
                            <m:dPr>
                              <m:ctrlPr>
                                <a:rPr lang="en-US" sz="1800" b="0" i="1" smtClean="0">
                                  <a:solidFill>
                                    <a:schemeClr val="dk1"/>
                                  </a:solidFill>
                                  <a:latin typeface="Cambria Math" panose="02040503050406030204" pitchFamily="18" charset="0"/>
                                </a:rPr>
                              </m:ctrlPr>
                            </m:dPr>
                            <m:e>
                              <m:r>
                                <a:rPr lang="en-US" sz="1800" b="0" i="1" smtClean="0">
                                  <a:solidFill>
                                    <a:schemeClr val="dk1"/>
                                  </a:solidFill>
                                  <a:latin typeface="Cambria Math" panose="02040503050406030204" pitchFamily="18" charset="0"/>
                                </a:rPr>
                                <m:t>𝑥</m:t>
                              </m:r>
                            </m:e>
                          </m:d>
                        </m:e>
                      </m:d>
                      <m:r>
                        <a:rPr lang="en-US" sz="1800" b="0" i="0" smtClean="0">
                          <a:solidFill>
                            <a:schemeClr val="dk1"/>
                          </a:solidFill>
                          <a:latin typeface="Cambria Math" panose="02040503050406030204" pitchFamily="18" charset="0"/>
                        </a:rPr>
                        <m:t>.</m:t>
                      </m:r>
                    </m:oMath>
                  </m:oMathPara>
                </a14:m>
                <a:endParaRPr lang="en-US" sz="1800" dirty="0">
                  <a:solidFill>
                    <a:schemeClr val="dk1"/>
                  </a:solidFill>
                </a:endParaRPr>
              </a:p>
              <a:p>
                <a:pPr marL="0" marR="0" lvl="0" indent="0" algn="l" rtl="0">
                  <a:spcBef>
                    <a:spcPts val="0"/>
                  </a:spcBef>
                  <a:spcAft>
                    <a:spcPts val="0"/>
                  </a:spcAft>
                  <a:buNone/>
                </a:pPr>
                <a:endParaRPr sz="1800" dirty="0">
                  <a:solidFill>
                    <a:schemeClr val="dk1"/>
                  </a:solidFill>
                </a:endParaRPr>
              </a:p>
            </p:txBody>
          </p:sp>
        </mc:Choice>
        <mc:Fallback>
          <p:sp>
            <p:nvSpPr>
              <p:cNvPr id="103" name="Google Shape;103;p14"/>
              <p:cNvSpPr>
                <a:spLocks noRot="1" noChangeAspect="1" noMove="1" noResize="1" noEditPoints="1" noAdjustHandles="1" noChangeArrowheads="1" noChangeShapeType="1" noTextEdit="1"/>
              </p:cNvSpPr>
              <p:nvPr/>
            </p:nvSpPr>
            <p:spPr>
              <a:xfrm>
                <a:off x="215976" y="1472350"/>
                <a:ext cx="8575500" cy="3186600"/>
              </a:xfrm>
              <a:prstGeom prst="rect">
                <a:avLst/>
              </a:prstGeom>
              <a:blipFill>
                <a:blip r:embed="rId4"/>
                <a:stretch>
                  <a:fillRect l="-569" t="-1149"/>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619788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9"/>
        <p:cNvGrpSpPr/>
        <p:nvPr/>
      </p:nvGrpSpPr>
      <p:grpSpPr>
        <a:xfrm>
          <a:off x="0" y="0"/>
          <a:ext cx="0" cy="0"/>
          <a:chOff x="0" y="0"/>
          <a:chExt cx="0" cy="0"/>
        </a:xfrm>
      </p:grpSpPr>
      <p:sp>
        <p:nvSpPr>
          <p:cNvPr id="120" name="Google Shape;120;p16"/>
          <p:cNvSpPr txBox="1"/>
          <p:nvPr/>
        </p:nvSpPr>
        <p:spPr>
          <a:xfrm>
            <a:off x="255588" y="6415088"/>
            <a:ext cx="4143375" cy="2460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2020</a:t>
            </a:r>
            <a:endParaRPr sz="800">
              <a:solidFill>
                <a:schemeClr val="lt1"/>
              </a:solidFill>
              <a:latin typeface="Arial"/>
              <a:ea typeface="Arial"/>
              <a:cs typeface="Arial"/>
              <a:sym typeface="Arial"/>
            </a:endParaRPr>
          </a:p>
        </p:txBody>
      </p:sp>
      <p:sp>
        <p:nvSpPr>
          <p:cNvPr id="121" name="Google Shape;121;p16"/>
          <p:cNvSpPr txBox="1"/>
          <p:nvPr/>
        </p:nvSpPr>
        <p:spPr>
          <a:xfrm>
            <a:off x="1428749" y="428625"/>
            <a:ext cx="6894979" cy="4127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latin typeface="Arial"/>
                <a:ea typeface="Arial"/>
                <a:cs typeface="Arial"/>
                <a:sym typeface="Arial"/>
              </a:rPr>
              <a:t>ОПИСАНИЕ ПРЕДМЕТНОЙ ОБЛАСТИ</a:t>
            </a:r>
            <a:endParaRPr sz="2400" b="1">
              <a:solidFill>
                <a:schemeClr val="lt1"/>
              </a:solidFill>
              <a:latin typeface="Arial"/>
              <a:ea typeface="Arial"/>
              <a:cs typeface="Arial"/>
              <a:sym typeface="Arial"/>
            </a:endParaRPr>
          </a:p>
        </p:txBody>
      </p:sp>
      <p:sp>
        <p:nvSpPr>
          <p:cNvPr id="122" name="Google Shape;122;p16"/>
          <p:cNvSpPr/>
          <p:nvPr/>
        </p:nvSpPr>
        <p:spPr>
          <a:xfrm>
            <a:off x="7300913" y="2255838"/>
            <a:ext cx="674687" cy="369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23" name="Google Shape;123;p16"/>
          <p:cNvSpPr/>
          <p:nvPr/>
        </p:nvSpPr>
        <p:spPr>
          <a:xfrm>
            <a:off x="7300913" y="3967163"/>
            <a:ext cx="674687" cy="36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24" name="Google Shape;124;p16"/>
          <p:cNvSpPr/>
          <p:nvPr/>
        </p:nvSpPr>
        <p:spPr>
          <a:xfrm>
            <a:off x="7300913" y="5591175"/>
            <a:ext cx="674687" cy="3698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25" name="Google Shape;125;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5</a:t>
            </a:fld>
            <a:endParaRPr sz="1800">
              <a:solidFill>
                <a:schemeClr val="dk1"/>
              </a:solidFill>
            </a:endParaRPr>
          </a:p>
        </p:txBody>
      </p:sp>
      <p:sp>
        <p:nvSpPr>
          <p:cNvPr id="126" name="Google Shape;126;p16"/>
          <p:cNvSpPr/>
          <p:nvPr/>
        </p:nvSpPr>
        <p:spPr>
          <a:xfrm>
            <a:off x="222250" y="1479550"/>
            <a:ext cx="8575500" cy="3262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b="1">
                <a:solidFill>
                  <a:schemeClr val="dk1"/>
                </a:solidFill>
              </a:rPr>
              <a:t>Предметной областью</a:t>
            </a:r>
            <a:r>
              <a:rPr lang="ru-RU" sz="1800">
                <a:solidFill>
                  <a:schemeClr val="dk1"/>
                </a:solidFill>
              </a:rPr>
              <a:t> данной исследовательской работы являются сортировки</a:t>
            </a:r>
            <a:r>
              <a:rPr lang="ru-RU"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endParaRPr>
          </a:p>
          <a:p>
            <a:pPr marL="0" marR="0" lvl="0" indent="0" algn="l" rtl="0">
              <a:spcBef>
                <a:spcPts val="0"/>
              </a:spcBef>
              <a:spcAft>
                <a:spcPts val="0"/>
              </a:spcAft>
              <a:buNone/>
            </a:pPr>
            <a:r>
              <a:rPr lang="ru-RU" sz="1800" b="1">
                <a:solidFill>
                  <a:schemeClr val="dk1"/>
                </a:solidFill>
              </a:rPr>
              <a:t>Предметом исследования</a:t>
            </a:r>
            <a:r>
              <a:rPr lang="ru-RU" sz="1800">
                <a:solidFill>
                  <a:schemeClr val="dk1"/>
                </a:solidFill>
              </a:rPr>
              <a:t> - неадаптивные сортировки</a:t>
            </a:r>
            <a:endParaRPr sz="1800">
              <a:solidFill>
                <a:schemeClr val="dk1"/>
              </a:solidFill>
            </a:endParaRPr>
          </a:p>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r>
              <a:rPr lang="ru-RU" sz="1800" b="1">
                <a:solidFill>
                  <a:schemeClr val="dk1"/>
                </a:solidFill>
              </a:rPr>
              <a:t>Задачи исследования:</a:t>
            </a:r>
            <a:endParaRPr sz="1800" b="1">
              <a:solidFill>
                <a:schemeClr val="dk1"/>
              </a:solidFil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457200" marR="0" lvl="0" indent="-342900" algn="l" rtl="0">
              <a:spcBef>
                <a:spcPts val="0"/>
              </a:spcBef>
              <a:spcAft>
                <a:spcPts val="0"/>
              </a:spcAft>
              <a:buClr>
                <a:schemeClr val="dk1"/>
              </a:buClr>
              <a:buSzPts val="1800"/>
              <a:buChar char="●"/>
            </a:pPr>
            <a:r>
              <a:rPr lang="ru-RU" sz="1800">
                <a:solidFill>
                  <a:schemeClr val="dk1"/>
                </a:solidFill>
              </a:rPr>
              <a:t>изучение наиболее известных неадаптивных сортировок;</a:t>
            </a:r>
            <a:endParaRPr sz="1800">
              <a:solidFill>
                <a:schemeClr val="dk1"/>
              </a:solidFill>
            </a:endParaRPr>
          </a:p>
          <a:p>
            <a:pPr marL="457200" marR="0" lvl="0" indent="-342900" algn="l" rtl="0">
              <a:spcBef>
                <a:spcPts val="0"/>
              </a:spcBef>
              <a:spcAft>
                <a:spcPts val="0"/>
              </a:spcAft>
              <a:buClr>
                <a:schemeClr val="dk1"/>
              </a:buClr>
              <a:buSzPts val="1800"/>
              <a:buChar char="●"/>
            </a:pPr>
            <a:r>
              <a:rPr lang="ru-RU" sz="1800">
                <a:solidFill>
                  <a:schemeClr val="dk1"/>
                </a:solidFill>
              </a:rPr>
              <a:t>реализация самых известных неадаптивных сортировок;</a:t>
            </a:r>
            <a:endParaRPr sz="1800">
              <a:solidFill>
                <a:schemeClr val="dk1"/>
              </a:solidFill>
            </a:endParaRPr>
          </a:p>
          <a:p>
            <a:pPr marL="457200" marR="0" lvl="0" indent="-342900" algn="l" rtl="0">
              <a:spcBef>
                <a:spcPts val="0"/>
              </a:spcBef>
              <a:spcAft>
                <a:spcPts val="0"/>
              </a:spcAft>
              <a:buClr>
                <a:schemeClr val="dk1"/>
              </a:buClr>
              <a:buSzPts val="1800"/>
              <a:buChar char="●"/>
            </a:pPr>
            <a:r>
              <a:rPr lang="ru-RU" sz="1800">
                <a:solidFill>
                  <a:schemeClr val="dk1"/>
                </a:solidFill>
              </a:rPr>
              <a:t>разработка программы с открытым исходным кодом, позволяющая провести эксперимент сравнения времени работы алгоритмов адаптивных и неадаптивных сортировок;</a:t>
            </a:r>
            <a:endParaRPr sz="1800">
              <a:solidFill>
                <a:schemeClr val="dk1"/>
              </a:solidFill>
            </a:endParaRPr>
          </a:p>
          <a:p>
            <a:pPr marL="457200" marR="0" lvl="0" indent="-342900" algn="l" rtl="0">
              <a:spcBef>
                <a:spcPts val="0"/>
              </a:spcBef>
              <a:spcAft>
                <a:spcPts val="0"/>
              </a:spcAft>
              <a:buClr>
                <a:schemeClr val="dk1"/>
              </a:buClr>
              <a:buSzPts val="1800"/>
              <a:buChar char="●"/>
            </a:pPr>
            <a:r>
              <a:rPr lang="ru-RU" sz="1800">
                <a:solidFill>
                  <a:schemeClr val="dk1"/>
                </a:solidFill>
              </a:rPr>
              <a:t>проведение эксперимента, позволяющего сравнить время работы адаптивных и неадаптивных сортировок.</a:t>
            </a:r>
            <a:endParaRPr sz="1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
        <p:cNvGrpSpPr/>
        <p:nvPr/>
      </p:nvGrpSpPr>
      <p:grpSpPr>
        <a:xfrm>
          <a:off x="0" y="0"/>
          <a:ext cx="0" cy="0"/>
          <a:chOff x="0" y="0"/>
          <a:chExt cx="0" cy="0"/>
        </a:xfrm>
      </p:grpSpPr>
      <p:sp>
        <p:nvSpPr>
          <p:cNvPr id="131" name="Google Shape;131;p17"/>
          <p:cNvSpPr txBox="1"/>
          <p:nvPr/>
        </p:nvSpPr>
        <p:spPr>
          <a:xfrm>
            <a:off x="255588" y="6415088"/>
            <a:ext cx="4143375" cy="2460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132" name="Google Shape;132;p17"/>
          <p:cNvSpPr txBox="1"/>
          <p:nvPr/>
        </p:nvSpPr>
        <p:spPr>
          <a:xfrm>
            <a:off x="1428749" y="428625"/>
            <a:ext cx="6894979" cy="4127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latin typeface="Arial"/>
                <a:ea typeface="Arial"/>
                <a:cs typeface="Arial"/>
                <a:sym typeface="Arial"/>
              </a:rPr>
              <a:t>АКТУАЛЬНОСТЬ РАБОТЫ</a:t>
            </a:r>
            <a:endParaRPr sz="2400" b="1">
              <a:solidFill>
                <a:schemeClr val="lt1"/>
              </a:solidFill>
              <a:latin typeface="Arial"/>
              <a:ea typeface="Arial"/>
              <a:cs typeface="Arial"/>
              <a:sym typeface="Arial"/>
            </a:endParaRPr>
          </a:p>
        </p:txBody>
      </p:sp>
      <p:sp>
        <p:nvSpPr>
          <p:cNvPr id="133" name="Google Shape;133;p17"/>
          <p:cNvSpPr/>
          <p:nvPr/>
        </p:nvSpPr>
        <p:spPr>
          <a:xfrm>
            <a:off x="7300913" y="2255838"/>
            <a:ext cx="674687" cy="369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34" name="Google Shape;134;p17"/>
          <p:cNvSpPr/>
          <p:nvPr/>
        </p:nvSpPr>
        <p:spPr>
          <a:xfrm>
            <a:off x="7300913" y="3967163"/>
            <a:ext cx="674687" cy="36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35" name="Google Shape;135;p17"/>
          <p:cNvSpPr/>
          <p:nvPr/>
        </p:nvSpPr>
        <p:spPr>
          <a:xfrm>
            <a:off x="7300913" y="5591175"/>
            <a:ext cx="674687" cy="3698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36" name="Google Shape;136;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6</a:t>
            </a:fld>
            <a:endParaRPr sz="1800">
              <a:solidFill>
                <a:schemeClr val="dk1"/>
              </a:solidFill>
            </a:endParaRPr>
          </a:p>
        </p:txBody>
      </p:sp>
      <p:sp>
        <p:nvSpPr>
          <p:cNvPr id="137" name="Google Shape;137;p17"/>
          <p:cNvSpPr/>
          <p:nvPr/>
        </p:nvSpPr>
        <p:spPr>
          <a:xfrm>
            <a:off x="222250" y="1479550"/>
            <a:ext cx="8575521" cy="83099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ru-RU" sz="1600">
                <a:solidFill>
                  <a:schemeClr val="dk1"/>
                </a:solidFill>
              </a:rPr>
              <a:t>Ввиду повсеместной применимости любые оптимизации и улучшения существующих алгоритмов сортировки имеют не только теоретическую, но и практическую ценность. Неадаптивные сортировки позволяют эффективно работать с данными вне зависимости от их вида, перестановок и используемой ЭВМ, поэтому открывают широкие перспективы для внедрения.  однако, на данный момент, этот вид сортировок изучен слабо и предпочтения отдаются адаптивным сортировкам.</a:t>
            </a:r>
            <a:endParaRPr sz="1600">
              <a:solidFill>
                <a:schemeClr val="dk1"/>
              </a:solidFill>
            </a:endParaRPr>
          </a:p>
          <a:p>
            <a:pPr marL="0" marR="0" lvl="0" indent="0" algn="l" rtl="0">
              <a:spcBef>
                <a:spcPts val="0"/>
              </a:spcBef>
              <a:spcAft>
                <a:spcPts val="0"/>
              </a:spcAft>
              <a:buClr>
                <a:schemeClr val="dk1"/>
              </a:buClr>
              <a:buSzPts val="1100"/>
              <a:buFont typeface="Arial"/>
              <a:buNone/>
            </a:pPr>
            <a:endParaRPr sz="1600">
              <a:solidFill>
                <a:schemeClr val="dk1"/>
              </a:solidFill>
            </a:endParaRPr>
          </a:p>
          <a:p>
            <a:pPr marL="0" marR="0" lvl="0" indent="0" algn="l" rtl="0">
              <a:spcBef>
                <a:spcPts val="0"/>
              </a:spcBef>
              <a:spcAft>
                <a:spcPts val="0"/>
              </a:spcAft>
              <a:buNone/>
            </a:pPr>
            <a:endParaRPr sz="1600">
              <a:solidFill>
                <a:schemeClr val="dk1"/>
              </a:solidFill>
            </a:endParaRPr>
          </a:p>
        </p:txBody>
      </p:sp>
      <p:pic>
        <p:nvPicPr>
          <p:cNvPr id="138" name="Google Shape;138;p17"/>
          <p:cNvPicPr preferRelativeResize="0"/>
          <p:nvPr/>
        </p:nvPicPr>
        <p:blipFill>
          <a:blip r:embed="rId4">
            <a:alphaModFix/>
          </a:blip>
          <a:stretch>
            <a:fillRect/>
          </a:stretch>
        </p:blipFill>
        <p:spPr>
          <a:xfrm>
            <a:off x="1542579" y="3149375"/>
            <a:ext cx="5934876" cy="3041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p:cNvGrpSpPr/>
        <p:nvPr/>
      </p:nvGrpSpPr>
      <p:grpSpPr>
        <a:xfrm>
          <a:off x="0" y="0"/>
          <a:ext cx="0" cy="0"/>
          <a:chOff x="0" y="0"/>
          <a:chExt cx="0" cy="0"/>
        </a:xfrm>
      </p:grpSpPr>
      <p:sp>
        <p:nvSpPr>
          <p:cNvPr id="143" name="Google Shape;143;p18"/>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144" name="Google Shape;144;p18"/>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Сортировка слиянием</a:t>
            </a:r>
            <a:endParaRPr sz="2400" b="1">
              <a:solidFill>
                <a:schemeClr val="lt1"/>
              </a:solidFill>
              <a:latin typeface="Arial"/>
              <a:ea typeface="Arial"/>
              <a:cs typeface="Arial"/>
              <a:sym typeface="Arial"/>
            </a:endParaRPr>
          </a:p>
        </p:txBody>
      </p:sp>
      <p:sp>
        <p:nvSpPr>
          <p:cNvPr id="145" name="Google Shape;145;p18"/>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46" name="Google Shape;146;p18"/>
          <p:cNvSpPr/>
          <p:nvPr/>
        </p:nvSpPr>
        <p:spPr>
          <a:xfrm>
            <a:off x="7300913" y="3967163"/>
            <a:ext cx="6747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47" name="Google Shape;147;p18"/>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48" name="Google Shape;148;p1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7</a:t>
            </a:fld>
            <a:endParaRPr sz="1800">
              <a:solidFill>
                <a:schemeClr val="dk1"/>
              </a:solidFill>
            </a:endParaRPr>
          </a:p>
        </p:txBody>
      </p:sp>
      <mc:AlternateContent xmlns:mc="http://schemas.openxmlformats.org/markup-compatibility/2006">
        <mc:Choice xmlns:a14="http://schemas.microsoft.com/office/drawing/2010/main" Requires="a14">
          <p:sp>
            <p:nvSpPr>
              <p:cNvPr id="149" name="Google Shape;149;p18"/>
              <p:cNvSpPr/>
              <p:nvPr/>
            </p:nvSpPr>
            <p:spPr>
              <a:xfrm>
                <a:off x="222250" y="1479550"/>
                <a:ext cx="85755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600" dirty="0">
                    <a:solidFill>
                      <a:schemeClr val="dk1"/>
                    </a:solidFill>
                  </a:rPr>
                  <a:t>Данная сортировка была разработана в 1945 году Джоном фон Нейманом, пионером теории алгоритмов и программирования. </a:t>
                </a:r>
              </a:p>
              <a:p>
                <a:pPr marL="0" marR="0" lvl="0" indent="0" algn="l" rtl="0">
                  <a:spcBef>
                    <a:spcPts val="0"/>
                  </a:spcBef>
                  <a:spcAft>
                    <a:spcPts val="0"/>
                  </a:spcAft>
                  <a:buNone/>
                </a:pPr>
                <a:r>
                  <a:rPr lang="ru-RU" sz="1600" dirty="0">
                    <a:solidFill>
                      <a:schemeClr val="dk1"/>
                    </a:solidFill>
                  </a:rPr>
                  <a:t>Асимптотика данной сортировки -</a:t>
                </a:r>
                <a:r>
                  <a:rPr lang="en-US" sz="1600" dirty="0">
                    <a:solidFill>
                      <a:schemeClr val="dk1"/>
                    </a:solidFill>
                  </a:rPr>
                  <a:t> </a:t>
                </a:r>
                <a14:m>
                  <m:oMath xmlns:m="http://schemas.openxmlformats.org/officeDocument/2006/math">
                    <m:r>
                      <a:rPr lang="ru-RU" sz="1600" b="0" i="1" smtClean="0">
                        <a:solidFill>
                          <a:schemeClr val="dk1"/>
                        </a:solidFill>
                        <a:latin typeface="Cambria Math" panose="02040503050406030204" pitchFamily="18" charset="0"/>
                      </a:rPr>
                      <m:t>𝑂</m:t>
                    </m:r>
                    <m:r>
                      <a:rPr lang="en-US" sz="1600" b="0" i="1" smtClean="0">
                        <a:solidFill>
                          <a:schemeClr val="dk1"/>
                        </a:solidFill>
                        <a:latin typeface="Cambria Math" panose="02040503050406030204" pitchFamily="18" charset="0"/>
                      </a:rPr>
                      <m:t>(</m:t>
                    </m:r>
                    <m:r>
                      <a:rPr lang="en-US" sz="1600" b="0" i="1" smtClean="0">
                        <a:solidFill>
                          <a:schemeClr val="dk1"/>
                        </a:solidFill>
                        <a:latin typeface="Cambria Math" panose="02040503050406030204" pitchFamily="18" charset="0"/>
                      </a:rPr>
                      <m:t>𝑛</m:t>
                    </m:r>
                    <m:r>
                      <a:rPr lang="en-US" sz="1600" b="0" i="1" smtClean="0">
                        <a:solidFill>
                          <a:schemeClr val="dk1"/>
                        </a:solidFill>
                        <a:latin typeface="Cambria Math" panose="02040503050406030204" pitchFamily="18" charset="0"/>
                      </a:rPr>
                      <m:t> ∗ </m:t>
                    </m:r>
                    <m:func>
                      <m:funcPr>
                        <m:ctrlPr>
                          <a:rPr lang="en-US" sz="1600" b="0" i="1" smtClean="0">
                            <a:solidFill>
                              <a:schemeClr val="dk1"/>
                            </a:solidFill>
                            <a:latin typeface="Cambria Math" panose="02040503050406030204" pitchFamily="18" charset="0"/>
                          </a:rPr>
                        </m:ctrlPr>
                      </m:funcPr>
                      <m:fName>
                        <m:r>
                          <m:rPr>
                            <m:sty m:val="p"/>
                          </m:rPr>
                          <a:rPr lang="en-US" sz="1600" b="0" i="0" smtClean="0">
                            <a:solidFill>
                              <a:schemeClr val="dk1"/>
                            </a:solidFill>
                            <a:latin typeface="Cambria Math" panose="02040503050406030204" pitchFamily="18" charset="0"/>
                          </a:rPr>
                          <m:t>log</m:t>
                        </m:r>
                      </m:fName>
                      <m:e>
                        <m:r>
                          <a:rPr lang="en-US" sz="1600" b="0" i="1" smtClean="0">
                            <a:solidFill>
                              <a:schemeClr val="dk1"/>
                            </a:solidFill>
                            <a:latin typeface="Cambria Math" panose="02040503050406030204" pitchFamily="18" charset="0"/>
                          </a:rPr>
                          <m:t>𝑛</m:t>
                        </m:r>
                      </m:e>
                    </m:func>
                    <m:r>
                      <a:rPr lang="en-US" sz="1600" b="0" i="1" smtClean="0">
                        <a:solidFill>
                          <a:schemeClr val="dk1"/>
                        </a:solidFill>
                        <a:latin typeface="Cambria Math" panose="02040503050406030204" pitchFamily="18" charset="0"/>
                      </a:rPr>
                      <m:t>)</m:t>
                    </m:r>
                  </m:oMath>
                </a14:m>
                <a:r>
                  <a:rPr lang="ru-RU" sz="1600" dirty="0">
                    <a:solidFill>
                      <a:schemeClr val="dk1"/>
                    </a:solidFill>
                  </a:rPr>
                  <a:t> </a:t>
                </a:r>
              </a:p>
              <a:p>
                <a:pPr marL="0" marR="0" lvl="0" indent="0" algn="l" rtl="0">
                  <a:spcBef>
                    <a:spcPts val="0"/>
                  </a:spcBef>
                  <a:spcAft>
                    <a:spcPts val="0"/>
                  </a:spcAft>
                  <a:buNone/>
                </a:pPr>
                <a:endParaRPr sz="1600" dirty="0">
                  <a:solidFill>
                    <a:schemeClr val="dk1"/>
                  </a:solidFill>
                </a:endParaRPr>
              </a:p>
            </p:txBody>
          </p:sp>
        </mc:Choice>
        <mc:Fallback>
          <p:sp>
            <p:nvSpPr>
              <p:cNvPr id="149" name="Google Shape;149;p18"/>
              <p:cNvSpPr>
                <a:spLocks noRot="1" noChangeAspect="1" noMove="1" noResize="1" noEditPoints="1" noAdjustHandles="1" noChangeArrowheads="1" noChangeShapeType="1" noTextEdit="1"/>
              </p:cNvSpPr>
              <p:nvPr/>
            </p:nvSpPr>
            <p:spPr>
              <a:xfrm>
                <a:off x="222250" y="1479550"/>
                <a:ext cx="8575500" cy="831000"/>
              </a:xfrm>
              <a:prstGeom prst="rect">
                <a:avLst/>
              </a:prstGeom>
              <a:blipFill>
                <a:blip r:embed="rId4"/>
                <a:stretch>
                  <a:fillRect l="-355" t="-2206" b="-8824"/>
                </a:stretch>
              </a:blipFill>
              <a:ln>
                <a:noFill/>
              </a:ln>
            </p:spPr>
            <p:txBody>
              <a:bodyPr/>
              <a:lstStyle/>
              <a:p>
                <a:r>
                  <a:rPr lang="ru-RU">
                    <a:noFill/>
                  </a:rPr>
                  <a:t> </a:t>
                </a:r>
              </a:p>
            </p:txBody>
          </p:sp>
        </mc:Fallback>
      </mc:AlternateContent>
      <p:pic>
        <p:nvPicPr>
          <p:cNvPr id="150" name="Google Shape;150;p18"/>
          <p:cNvPicPr preferRelativeResize="0"/>
          <p:nvPr/>
        </p:nvPicPr>
        <p:blipFill>
          <a:blip r:embed="rId5">
            <a:alphaModFix/>
          </a:blip>
          <a:stretch>
            <a:fillRect/>
          </a:stretch>
        </p:blipFill>
        <p:spPr>
          <a:xfrm>
            <a:off x="997513" y="2681588"/>
            <a:ext cx="7024975" cy="3618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5" name="Google Shape;155;p19"/>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156" name="Google Shape;156;p19"/>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Быстрая сортировка Хоара</a:t>
            </a:r>
            <a:endParaRPr sz="2400" b="1">
              <a:solidFill>
                <a:schemeClr val="lt1"/>
              </a:solidFill>
              <a:latin typeface="Arial"/>
              <a:ea typeface="Arial"/>
              <a:cs typeface="Arial"/>
              <a:sym typeface="Arial"/>
            </a:endParaRPr>
          </a:p>
        </p:txBody>
      </p:sp>
      <p:sp>
        <p:nvSpPr>
          <p:cNvPr id="157" name="Google Shape;157;p19"/>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58" name="Google Shape;158;p19"/>
          <p:cNvSpPr/>
          <p:nvPr/>
        </p:nvSpPr>
        <p:spPr>
          <a:xfrm>
            <a:off x="7300913" y="3967163"/>
            <a:ext cx="6747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59" name="Google Shape;159;p19"/>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60" name="Google Shape;160;p1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8</a:t>
            </a:fld>
            <a:endParaRPr sz="1800">
              <a:solidFill>
                <a:schemeClr val="dk1"/>
              </a:solidFill>
            </a:endParaRPr>
          </a:p>
        </p:txBody>
      </p:sp>
      <mc:AlternateContent xmlns:mc="http://schemas.openxmlformats.org/markup-compatibility/2006">
        <mc:Choice xmlns:a14="http://schemas.microsoft.com/office/drawing/2010/main" Requires="a14">
          <p:sp>
            <p:nvSpPr>
              <p:cNvPr id="161" name="Google Shape;161;p19"/>
              <p:cNvSpPr/>
              <p:nvPr/>
            </p:nvSpPr>
            <p:spPr>
              <a:xfrm>
                <a:off x="222250" y="1479550"/>
                <a:ext cx="85755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600" dirty="0">
                    <a:solidFill>
                      <a:schemeClr val="dk1"/>
                    </a:solidFill>
                  </a:rPr>
                  <a:t>Быстрая сортировка была разработана Чарльзом Энтони Ричардом Хоаром в 1962 году. </a:t>
                </a:r>
                <a:endParaRPr sz="1600" dirty="0">
                  <a:solidFill>
                    <a:schemeClr val="dk1"/>
                  </a:solidFill>
                </a:endParaRPr>
              </a:p>
              <a:p>
                <a:pPr marL="0" marR="0" lvl="0" indent="0" algn="l" rtl="0">
                  <a:spcBef>
                    <a:spcPts val="0"/>
                  </a:spcBef>
                  <a:spcAft>
                    <a:spcPts val="0"/>
                  </a:spcAft>
                  <a:buClr>
                    <a:schemeClr val="dk1"/>
                  </a:buClr>
                  <a:buSzPts val="1100"/>
                  <a:buFont typeface="Arial"/>
                  <a:buNone/>
                </a:pPr>
                <a:r>
                  <a:rPr lang="ru-RU" sz="1600" dirty="0">
                    <a:solidFill>
                      <a:schemeClr val="dk1"/>
                    </a:solidFill>
                  </a:rPr>
                  <a:t>Асимптотика работы быстрой сортировки равна </a:t>
                </a:r>
                <a14:m>
                  <m:oMath xmlns:m="http://schemas.openxmlformats.org/officeDocument/2006/math">
                    <m:r>
                      <a:rPr lang="ru-RU" sz="1600" b="0" i="1" smtClean="0">
                        <a:solidFill>
                          <a:schemeClr val="dk1"/>
                        </a:solidFill>
                        <a:latin typeface="Cambria Math" panose="02040503050406030204" pitchFamily="18" charset="0"/>
                      </a:rPr>
                      <m:t>𝑂</m:t>
                    </m:r>
                    <m:r>
                      <a:rPr lang="en-US" sz="1600" b="0" i="1" smtClean="0">
                        <a:solidFill>
                          <a:schemeClr val="dk1"/>
                        </a:solidFill>
                        <a:latin typeface="Cambria Math" panose="02040503050406030204" pitchFamily="18" charset="0"/>
                      </a:rPr>
                      <m:t>(</m:t>
                    </m:r>
                    <m:r>
                      <a:rPr lang="en-US" sz="1600" b="0" i="1" smtClean="0">
                        <a:solidFill>
                          <a:schemeClr val="dk1"/>
                        </a:solidFill>
                        <a:latin typeface="Cambria Math" panose="02040503050406030204" pitchFamily="18" charset="0"/>
                      </a:rPr>
                      <m:t>𝑛</m:t>
                    </m:r>
                    <m:r>
                      <a:rPr lang="en-US" sz="1600" b="0" i="1" smtClean="0">
                        <a:solidFill>
                          <a:schemeClr val="dk1"/>
                        </a:solidFill>
                        <a:latin typeface="Cambria Math" panose="02040503050406030204" pitchFamily="18" charset="0"/>
                      </a:rPr>
                      <m:t> ∗ </m:t>
                    </m:r>
                    <m:func>
                      <m:funcPr>
                        <m:ctrlPr>
                          <a:rPr lang="en-US" sz="1600" b="0" i="1" smtClean="0">
                            <a:solidFill>
                              <a:schemeClr val="dk1"/>
                            </a:solidFill>
                            <a:latin typeface="Cambria Math" panose="02040503050406030204" pitchFamily="18" charset="0"/>
                          </a:rPr>
                        </m:ctrlPr>
                      </m:funcPr>
                      <m:fName>
                        <m:r>
                          <m:rPr>
                            <m:sty m:val="p"/>
                          </m:rPr>
                          <a:rPr lang="en-US" sz="1600" b="0" i="0" smtClean="0">
                            <a:solidFill>
                              <a:schemeClr val="dk1"/>
                            </a:solidFill>
                            <a:latin typeface="Cambria Math" panose="02040503050406030204" pitchFamily="18" charset="0"/>
                          </a:rPr>
                          <m:t>log</m:t>
                        </m:r>
                      </m:fName>
                      <m:e>
                        <m:r>
                          <a:rPr lang="en-US" sz="1600" b="0" i="1" smtClean="0">
                            <a:solidFill>
                              <a:schemeClr val="dk1"/>
                            </a:solidFill>
                            <a:latin typeface="Cambria Math" panose="02040503050406030204" pitchFamily="18" charset="0"/>
                          </a:rPr>
                          <m:t>𝑛</m:t>
                        </m:r>
                      </m:e>
                    </m:func>
                    <m:r>
                      <a:rPr lang="en-US" sz="1600" b="0" i="1" smtClean="0">
                        <a:solidFill>
                          <a:schemeClr val="dk1"/>
                        </a:solidFill>
                        <a:latin typeface="Cambria Math" panose="02040503050406030204" pitchFamily="18" charset="0"/>
                      </a:rPr>
                      <m:t>)</m:t>
                    </m:r>
                  </m:oMath>
                </a14:m>
                <a:endParaRPr sz="1600" dirty="0">
                  <a:solidFill>
                    <a:schemeClr val="dk1"/>
                  </a:solidFill>
                </a:endParaRPr>
              </a:p>
            </p:txBody>
          </p:sp>
        </mc:Choice>
        <mc:Fallback>
          <p:sp>
            <p:nvSpPr>
              <p:cNvPr id="161" name="Google Shape;161;p19"/>
              <p:cNvSpPr>
                <a:spLocks noRot="1" noChangeAspect="1" noMove="1" noResize="1" noEditPoints="1" noAdjustHandles="1" noChangeArrowheads="1" noChangeShapeType="1" noTextEdit="1"/>
              </p:cNvSpPr>
              <p:nvPr/>
            </p:nvSpPr>
            <p:spPr>
              <a:xfrm>
                <a:off x="222250" y="1479550"/>
                <a:ext cx="8575500" cy="831000"/>
              </a:xfrm>
              <a:prstGeom prst="rect">
                <a:avLst/>
              </a:prstGeom>
              <a:blipFill>
                <a:blip r:embed="rId4"/>
                <a:stretch>
                  <a:fillRect l="-355" t="-2206" b="-8824"/>
                </a:stretch>
              </a:blipFill>
              <a:ln>
                <a:noFill/>
              </a:ln>
            </p:spPr>
            <p:txBody>
              <a:bodyPr/>
              <a:lstStyle/>
              <a:p>
                <a:r>
                  <a:rPr lang="ru-RU">
                    <a:noFill/>
                  </a:rPr>
                  <a:t> </a:t>
                </a:r>
              </a:p>
            </p:txBody>
          </p:sp>
        </mc:Fallback>
      </mc:AlternateContent>
      <p:pic>
        <p:nvPicPr>
          <p:cNvPr id="162" name="Google Shape;162;p19"/>
          <p:cNvPicPr preferRelativeResize="0"/>
          <p:nvPr/>
        </p:nvPicPr>
        <p:blipFill>
          <a:blip r:embed="rId5">
            <a:alphaModFix/>
          </a:blip>
          <a:stretch>
            <a:fillRect/>
          </a:stretch>
        </p:blipFill>
        <p:spPr>
          <a:xfrm>
            <a:off x="243938" y="2465675"/>
            <a:ext cx="8656125" cy="2885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Google Shape;167;p20"/>
          <p:cNvSpPr txBox="1"/>
          <p:nvPr/>
        </p:nvSpPr>
        <p:spPr>
          <a:xfrm>
            <a:off x="255588" y="6415088"/>
            <a:ext cx="4143300" cy="24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800">
                <a:solidFill>
                  <a:schemeClr val="lt1"/>
                </a:solidFill>
                <a:latin typeface="Arial"/>
                <a:ea typeface="Arial"/>
                <a:cs typeface="Arial"/>
                <a:sym typeface="Arial"/>
              </a:rPr>
              <a:t>Высшая школа экономики, Москва, 202</a:t>
            </a:r>
            <a:r>
              <a:rPr lang="ru-RU" sz="800">
                <a:solidFill>
                  <a:schemeClr val="lt1"/>
                </a:solidFill>
              </a:rPr>
              <a:t>1</a:t>
            </a:r>
            <a:endParaRPr sz="800">
              <a:solidFill>
                <a:schemeClr val="lt1"/>
              </a:solidFill>
              <a:latin typeface="Arial"/>
              <a:ea typeface="Arial"/>
              <a:cs typeface="Arial"/>
              <a:sym typeface="Arial"/>
            </a:endParaRPr>
          </a:p>
        </p:txBody>
      </p:sp>
      <p:sp>
        <p:nvSpPr>
          <p:cNvPr id="168" name="Google Shape;168;p20"/>
          <p:cNvSpPr txBox="1"/>
          <p:nvPr/>
        </p:nvSpPr>
        <p:spPr>
          <a:xfrm>
            <a:off x="1428749" y="428625"/>
            <a:ext cx="6894900" cy="41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ru-RU" sz="2400" b="1">
                <a:solidFill>
                  <a:schemeClr val="lt1"/>
                </a:solidFill>
              </a:rPr>
              <a:t>Пирамидальная сортировка</a:t>
            </a:r>
            <a:endParaRPr sz="2400" b="1">
              <a:solidFill>
                <a:schemeClr val="lt1"/>
              </a:solidFill>
              <a:latin typeface="Arial"/>
              <a:ea typeface="Arial"/>
              <a:cs typeface="Arial"/>
              <a:sym typeface="Arial"/>
            </a:endParaRPr>
          </a:p>
        </p:txBody>
      </p:sp>
      <p:sp>
        <p:nvSpPr>
          <p:cNvPr id="169" name="Google Shape;169;p20"/>
          <p:cNvSpPr/>
          <p:nvPr/>
        </p:nvSpPr>
        <p:spPr>
          <a:xfrm>
            <a:off x="7300913" y="2255838"/>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70" name="Google Shape;170;p20"/>
          <p:cNvSpPr/>
          <p:nvPr/>
        </p:nvSpPr>
        <p:spPr>
          <a:xfrm>
            <a:off x="7300913" y="3967163"/>
            <a:ext cx="674700" cy="368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71" name="Google Shape;171;p20"/>
          <p:cNvSpPr/>
          <p:nvPr/>
        </p:nvSpPr>
        <p:spPr>
          <a:xfrm>
            <a:off x="7300913" y="5591175"/>
            <a:ext cx="674700" cy="369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800">
                <a:solidFill>
                  <a:srgbClr val="FFFFFF"/>
                </a:solidFill>
                <a:latin typeface="Arial"/>
                <a:ea typeface="Arial"/>
                <a:cs typeface="Arial"/>
                <a:sym typeface="Arial"/>
              </a:rPr>
              <a:t>фото</a:t>
            </a:r>
            <a:endParaRPr sz="1800">
              <a:solidFill>
                <a:srgbClr val="FFFFFF"/>
              </a:solidFill>
              <a:latin typeface="Arial"/>
              <a:ea typeface="Arial"/>
              <a:cs typeface="Arial"/>
              <a:sym typeface="Arial"/>
            </a:endParaRPr>
          </a:p>
        </p:txBody>
      </p:sp>
      <p:sp>
        <p:nvSpPr>
          <p:cNvPr id="172" name="Google Shape;172;p2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ru-RU" sz="1800">
                <a:solidFill>
                  <a:schemeClr val="dk1"/>
                </a:solidFill>
              </a:rPr>
              <a:t>9</a:t>
            </a:fld>
            <a:endParaRPr sz="1800">
              <a:solidFill>
                <a:schemeClr val="dk1"/>
              </a:solidFill>
            </a:endParaRPr>
          </a:p>
        </p:txBody>
      </p:sp>
      <mc:AlternateContent xmlns:mc="http://schemas.openxmlformats.org/markup-compatibility/2006">
        <mc:Choice xmlns:a14="http://schemas.microsoft.com/office/drawing/2010/main" Requires="a14">
          <p:sp>
            <p:nvSpPr>
              <p:cNvPr id="173" name="Google Shape;173;p20"/>
              <p:cNvSpPr/>
              <p:nvPr/>
            </p:nvSpPr>
            <p:spPr>
              <a:xfrm>
                <a:off x="222250" y="1479550"/>
                <a:ext cx="85755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u-RU" sz="1600" dirty="0">
                    <a:solidFill>
                      <a:schemeClr val="dk1"/>
                    </a:solidFill>
                  </a:rPr>
                  <a:t>Пирамидальная сортировка была разработана Дж. Уильямсом в 1964 году.</a:t>
                </a:r>
              </a:p>
              <a:p>
                <a:pPr marL="0" marR="0" lvl="0" indent="0" algn="l" rtl="0">
                  <a:spcBef>
                    <a:spcPts val="0"/>
                  </a:spcBef>
                  <a:spcAft>
                    <a:spcPts val="0"/>
                  </a:spcAft>
                  <a:buNone/>
                </a:pPr>
                <a:r>
                  <a:rPr lang="ru-RU" sz="1600" dirty="0">
                    <a:solidFill>
                      <a:schemeClr val="dk1"/>
                    </a:solidFill>
                  </a:rPr>
                  <a:t>Асимптотика работы пирамидальной сортировки равна </a:t>
                </a:r>
                <a14:m>
                  <m:oMath xmlns:m="http://schemas.openxmlformats.org/officeDocument/2006/math">
                    <m:r>
                      <a:rPr lang="ru-RU" sz="1600" b="0" i="1" smtClean="0">
                        <a:solidFill>
                          <a:schemeClr val="dk1"/>
                        </a:solidFill>
                        <a:latin typeface="Cambria Math" panose="02040503050406030204" pitchFamily="18" charset="0"/>
                      </a:rPr>
                      <m:t>𝑂</m:t>
                    </m:r>
                    <m:d>
                      <m:dPr>
                        <m:ctrlPr>
                          <a:rPr lang="ar-AE" sz="1600" b="0" i="1" smtClean="0">
                            <a:solidFill>
                              <a:schemeClr val="dk1"/>
                            </a:solidFill>
                            <a:latin typeface="Cambria Math" panose="02040503050406030204" pitchFamily="18" charset="0"/>
                          </a:rPr>
                        </m:ctrlPr>
                      </m:dPr>
                      <m:e>
                        <m:r>
                          <a:rPr lang="ar-AE" sz="1600" b="0" i="1" smtClean="0">
                            <a:solidFill>
                              <a:schemeClr val="dk1"/>
                            </a:solidFill>
                            <a:latin typeface="Cambria Math" panose="02040503050406030204" pitchFamily="18" charset="0"/>
                          </a:rPr>
                          <m:t>𝑛</m:t>
                        </m:r>
                        <m:r>
                          <a:rPr lang="ar-AE" sz="1600" b="0" i="1" smtClean="0">
                            <a:solidFill>
                              <a:schemeClr val="dk1"/>
                            </a:solidFill>
                            <a:latin typeface="Cambria Math" panose="02040503050406030204" pitchFamily="18" charset="0"/>
                          </a:rPr>
                          <m:t> ∗ </m:t>
                        </m:r>
                        <m:func>
                          <m:funcPr>
                            <m:ctrlPr>
                              <a:rPr lang="ar-AE" sz="1600" b="0" i="1" smtClean="0">
                                <a:solidFill>
                                  <a:schemeClr val="dk1"/>
                                </a:solidFill>
                                <a:latin typeface="Cambria Math" panose="02040503050406030204" pitchFamily="18" charset="0"/>
                              </a:rPr>
                            </m:ctrlPr>
                          </m:funcPr>
                          <m:fName>
                            <m:r>
                              <m:rPr>
                                <m:sty m:val="p"/>
                              </m:rPr>
                              <a:rPr lang="en-US" sz="1600" b="0" i="0" smtClean="0">
                                <a:solidFill>
                                  <a:schemeClr val="dk1"/>
                                </a:solidFill>
                                <a:latin typeface="Cambria Math" panose="02040503050406030204" pitchFamily="18" charset="0"/>
                              </a:rPr>
                              <m:t>log</m:t>
                            </m:r>
                          </m:fName>
                          <m:e>
                            <m:r>
                              <a:rPr lang="ar-AE" sz="1600" b="0" i="1" smtClean="0">
                                <a:solidFill>
                                  <a:schemeClr val="dk1"/>
                                </a:solidFill>
                                <a:latin typeface="Cambria Math" panose="02040503050406030204" pitchFamily="18" charset="0"/>
                              </a:rPr>
                              <m:t>𝑛</m:t>
                            </m:r>
                          </m:e>
                        </m:func>
                      </m:e>
                    </m:d>
                    <m:r>
                      <a:rPr lang="ar-AE" sz="1600" b="0" i="0" smtClean="0">
                        <a:solidFill>
                          <a:schemeClr val="dk1"/>
                        </a:solidFill>
                        <a:latin typeface="Cambria Math" panose="02040503050406030204" pitchFamily="18" charset="0"/>
                      </a:rPr>
                      <m:t>.</m:t>
                    </m:r>
                  </m:oMath>
                </a14:m>
                <a:endParaRPr lang="ar-AE" sz="1600" dirty="0">
                  <a:solidFill>
                    <a:schemeClr val="dk1"/>
                  </a:solidFill>
                </a:endParaRPr>
              </a:p>
              <a:p>
                <a:pPr marL="0" marR="0" lvl="0" indent="0" algn="l" rtl="0">
                  <a:spcBef>
                    <a:spcPts val="0"/>
                  </a:spcBef>
                  <a:spcAft>
                    <a:spcPts val="0"/>
                  </a:spcAft>
                  <a:buNone/>
                </a:pPr>
                <a:endParaRPr lang="ar-AE" sz="1600" dirty="0">
                  <a:solidFill>
                    <a:schemeClr val="dk1"/>
                  </a:solidFill>
                </a:endParaRPr>
              </a:p>
              <a:p>
                <a:pPr marL="0" marR="0" lvl="0" indent="0" algn="l" rtl="0">
                  <a:spcBef>
                    <a:spcPts val="0"/>
                  </a:spcBef>
                  <a:spcAft>
                    <a:spcPts val="0"/>
                  </a:spcAft>
                  <a:buNone/>
                </a:pPr>
                <a:endParaRPr sz="1600" dirty="0">
                  <a:solidFill>
                    <a:schemeClr val="dk1"/>
                  </a:solidFill>
                </a:endParaRPr>
              </a:p>
            </p:txBody>
          </p:sp>
        </mc:Choice>
        <mc:Fallback>
          <p:sp>
            <p:nvSpPr>
              <p:cNvPr id="173" name="Google Shape;173;p20"/>
              <p:cNvSpPr>
                <a:spLocks noRot="1" noChangeAspect="1" noMove="1" noResize="1" noEditPoints="1" noAdjustHandles="1" noChangeArrowheads="1" noChangeShapeType="1" noTextEdit="1"/>
              </p:cNvSpPr>
              <p:nvPr/>
            </p:nvSpPr>
            <p:spPr>
              <a:xfrm>
                <a:off x="222250" y="1479550"/>
                <a:ext cx="8575500" cy="831000"/>
              </a:xfrm>
              <a:prstGeom prst="rect">
                <a:avLst/>
              </a:prstGeom>
              <a:blipFill>
                <a:blip r:embed="rId4"/>
                <a:stretch>
                  <a:fillRect l="-355" t="-2206"/>
                </a:stretch>
              </a:blipFill>
              <a:ln>
                <a:noFill/>
              </a:ln>
            </p:spPr>
            <p:txBody>
              <a:bodyPr/>
              <a:lstStyle/>
              <a:p>
                <a:r>
                  <a:rPr lang="ru-RU">
                    <a:noFill/>
                  </a:rPr>
                  <a:t> </a:t>
                </a:r>
              </a:p>
            </p:txBody>
          </p:sp>
        </mc:Fallback>
      </mc:AlternateContent>
      <p:pic>
        <p:nvPicPr>
          <p:cNvPr id="174" name="Google Shape;174;p20"/>
          <p:cNvPicPr preferRelativeResize="0"/>
          <p:nvPr/>
        </p:nvPicPr>
        <p:blipFill>
          <a:blip r:embed="rId5">
            <a:alphaModFix/>
          </a:blip>
          <a:stretch>
            <a:fillRect/>
          </a:stretch>
        </p:blipFill>
        <p:spPr>
          <a:xfrm>
            <a:off x="3097563" y="2090900"/>
            <a:ext cx="2824869" cy="41209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2613</Words>
  <Application>Microsoft Office PowerPoint</Application>
  <PresentationFormat>Экран (4:3)</PresentationFormat>
  <Paragraphs>533</Paragraphs>
  <Slides>36</Slides>
  <Notes>36</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36</vt:i4>
      </vt:variant>
    </vt:vector>
  </HeadingPairs>
  <TitlesOfParts>
    <vt:vector size="43" baseType="lpstr">
      <vt:lpstr>Calibri</vt:lpstr>
      <vt:lpstr>Cambria Math</vt:lpstr>
      <vt:lpstr>Quattrocento Sans</vt:lpstr>
      <vt:lpstr>Symbol</vt:lpstr>
      <vt:lpstr>Times New Roman</vt:lpstr>
      <vt:lpstr>Arial</vt:lpstr>
      <vt:lpstr>Office Theme</vt:lpstr>
      <vt:lpstr>Факультет компьютерных наук Образовательная программа  09.03.04 Программная инженерия Курсовой проект   Исследование неадаптивных сортировок</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Факультет компьютерных наук Образовательная программа  09.03.04 Программная инженерия Курсовой проект   Исследование неадаптивных сортировок</dc:title>
  <cp:lastModifiedBy>Егоров Игорь Сергеевич</cp:lastModifiedBy>
  <cp:revision>4</cp:revision>
  <dcterms:modified xsi:type="dcterms:W3CDTF">2021-04-24T06:38:36Z</dcterms:modified>
</cp:coreProperties>
</file>